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442" autoAdjust="0"/>
  </p:normalViewPr>
  <p:slideViewPr>
    <p:cSldViewPr snapToGrid="0" snapToObjects="1">
      <p:cViewPr varScale="1">
        <p:scale>
          <a:sx n="95" d="100"/>
          <a:sy n="95" d="100"/>
        </p:scale>
        <p:origin x="206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AB1B8E-8475-448C-BBB1-97359DA8EEA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6DDF7AE-D973-4ED4-A1C2-6896556A679E}">
      <dgm:prSet/>
      <dgm:spPr/>
      <dgm:t>
        <a:bodyPr/>
        <a:lstStyle/>
        <a:p>
          <a:r>
            <a:rPr lang="en-US"/>
            <a:t>PM2.5 poses significant health risks, including respiratory and cardiovascular diseases.</a:t>
          </a:r>
        </a:p>
      </dgm:t>
    </dgm:pt>
    <dgm:pt modelId="{917EBE64-2DC4-4A62-8980-3530AA7272C4}" type="parTrans" cxnId="{1693292C-E998-4BE2-84D1-3194998849FD}">
      <dgm:prSet/>
      <dgm:spPr/>
      <dgm:t>
        <a:bodyPr/>
        <a:lstStyle/>
        <a:p>
          <a:endParaRPr lang="en-US"/>
        </a:p>
      </dgm:t>
    </dgm:pt>
    <dgm:pt modelId="{4F50A6AA-6103-4B76-A6C6-A7576FC83887}" type="sibTrans" cxnId="{1693292C-E998-4BE2-84D1-3194998849FD}">
      <dgm:prSet/>
      <dgm:spPr/>
      <dgm:t>
        <a:bodyPr/>
        <a:lstStyle/>
        <a:p>
          <a:endParaRPr lang="en-US"/>
        </a:p>
      </dgm:t>
    </dgm:pt>
    <dgm:pt modelId="{B3490DF0-FE72-4B56-9A2E-7EBD88BF5428}">
      <dgm:prSet/>
      <dgm:spPr/>
      <dgm:t>
        <a:bodyPr/>
        <a:lstStyle/>
        <a:p>
          <a:r>
            <a:rPr lang="en-US"/>
            <a:t>Geographic and administrative data can support proactive monitoring and prediction.</a:t>
          </a:r>
        </a:p>
      </dgm:t>
    </dgm:pt>
    <dgm:pt modelId="{6C9272F7-55AD-4DB5-B30B-027A075E5552}" type="parTrans" cxnId="{5052BD9A-B15F-4936-91CA-6E7DF3C3839A}">
      <dgm:prSet/>
      <dgm:spPr/>
      <dgm:t>
        <a:bodyPr/>
        <a:lstStyle/>
        <a:p>
          <a:endParaRPr lang="en-US"/>
        </a:p>
      </dgm:t>
    </dgm:pt>
    <dgm:pt modelId="{F03DCA35-CD83-4DD7-B54E-CCE36781EDE4}" type="sibTrans" cxnId="{5052BD9A-B15F-4936-91CA-6E7DF3C3839A}">
      <dgm:prSet/>
      <dgm:spPr/>
      <dgm:t>
        <a:bodyPr/>
        <a:lstStyle/>
        <a:p>
          <a:endParaRPr lang="en-US"/>
        </a:p>
      </dgm:t>
    </dgm:pt>
    <dgm:pt modelId="{0532A236-06CC-4CC5-BCF2-66D441224B67}">
      <dgm:prSet/>
      <dgm:spPr/>
      <dgm:t>
        <a:bodyPr/>
        <a:lstStyle/>
        <a:p>
          <a:r>
            <a:rPr lang="en-US"/>
            <a:t>The goal is to predict PM2.5 levels to inform mitigation strategies.</a:t>
          </a:r>
        </a:p>
      </dgm:t>
    </dgm:pt>
    <dgm:pt modelId="{07207613-BAAA-4A5C-BCA4-AEBFD457755E}" type="parTrans" cxnId="{2D1DF679-C339-4AF1-B98B-C0605BCA9FE5}">
      <dgm:prSet/>
      <dgm:spPr/>
      <dgm:t>
        <a:bodyPr/>
        <a:lstStyle/>
        <a:p>
          <a:endParaRPr lang="en-US"/>
        </a:p>
      </dgm:t>
    </dgm:pt>
    <dgm:pt modelId="{CFB5D6A9-99BA-42CF-A64F-3C7D590FE463}" type="sibTrans" cxnId="{2D1DF679-C339-4AF1-B98B-C0605BCA9FE5}">
      <dgm:prSet/>
      <dgm:spPr/>
      <dgm:t>
        <a:bodyPr/>
        <a:lstStyle/>
        <a:p>
          <a:endParaRPr lang="en-US"/>
        </a:p>
      </dgm:t>
    </dgm:pt>
    <dgm:pt modelId="{19F4C768-4416-497C-8D69-FB08C1EE3B94}" type="pres">
      <dgm:prSet presAssocID="{A8AB1B8E-8475-448C-BBB1-97359DA8EEAB}" presName="root" presStyleCnt="0">
        <dgm:presLayoutVars>
          <dgm:dir/>
          <dgm:resizeHandles val="exact"/>
        </dgm:presLayoutVars>
      </dgm:prSet>
      <dgm:spPr/>
    </dgm:pt>
    <dgm:pt modelId="{E99ABF7C-F5B6-47CF-8B62-7D07EB0A682F}" type="pres">
      <dgm:prSet presAssocID="{F6DDF7AE-D973-4ED4-A1C2-6896556A679E}" presName="compNode" presStyleCnt="0"/>
      <dgm:spPr/>
    </dgm:pt>
    <dgm:pt modelId="{0A19C6FA-46BB-49C3-96CE-C9DD88FBD09C}" type="pres">
      <dgm:prSet presAssocID="{F6DDF7AE-D973-4ED4-A1C2-6896556A679E}" presName="bgRect" presStyleLbl="bgShp" presStyleIdx="0" presStyleCnt="3"/>
      <dgm:spPr/>
    </dgm:pt>
    <dgm:pt modelId="{945933A3-E93C-40BE-8C03-A9A0A9313A71}" type="pres">
      <dgm:prSet presAssocID="{F6DDF7AE-D973-4ED4-A1C2-6896556A67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rt Organ"/>
        </a:ext>
      </dgm:extLst>
    </dgm:pt>
    <dgm:pt modelId="{D90041FA-C33E-4CAD-ABB7-4F43EAC19231}" type="pres">
      <dgm:prSet presAssocID="{F6DDF7AE-D973-4ED4-A1C2-6896556A679E}" presName="spaceRect" presStyleCnt="0"/>
      <dgm:spPr/>
    </dgm:pt>
    <dgm:pt modelId="{BD88A2D5-ACE2-4D49-BEDA-0560387902D0}" type="pres">
      <dgm:prSet presAssocID="{F6DDF7AE-D973-4ED4-A1C2-6896556A679E}" presName="parTx" presStyleLbl="revTx" presStyleIdx="0" presStyleCnt="3">
        <dgm:presLayoutVars>
          <dgm:chMax val="0"/>
          <dgm:chPref val="0"/>
        </dgm:presLayoutVars>
      </dgm:prSet>
      <dgm:spPr/>
    </dgm:pt>
    <dgm:pt modelId="{DA188751-F23D-4C8A-B567-B1CD076030D2}" type="pres">
      <dgm:prSet presAssocID="{4F50A6AA-6103-4B76-A6C6-A7576FC83887}" presName="sibTrans" presStyleCnt="0"/>
      <dgm:spPr/>
    </dgm:pt>
    <dgm:pt modelId="{F46570EA-CD36-452B-B156-810EDB99B684}" type="pres">
      <dgm:prSet presAssocID="{B3490DF0-FE72-4B56-9A2E-7EBD88BF5428}" presName="compNode" presStyleCnt="0"/>
      <dgm:spPr/>
    </dgm:pt>
    <dgm:pt modelId="{39C4DDD7-C9C1-4CD4-9C0A-CF07639A59FF}" type="pres">
      <dgm:prSet presAssocID="{B3490DF0-FE72-4B56-9A2E-7EBD88BF5428}" presName="bgRect" presStyleLbl="bgShp" presStyleIdx="1" presStyleCnt="3"/>
      <dgm:spPr/>
    </dgm:pt>
    <dgm:pt modelId="{741C0A24-FCD2-4E75-B42A-82E619D46352}" type="pres">
      <dgm:prSet presAssocID="{B3490DF0-FE72-4B56-9A2E-7EBD88BF542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DEC9503-2E29-4407-B5BA-A6B4698ADD25}" type="pres">
      <dgm:prSet presAssocID="{B3490DF0-FE72-4B56-9A2E-7EBD88BF5428}" presName="spaceRect" presStyleCnt="0"/>
      <dgm:spPr/>
    </dgm:pt>
    <dgm:pt modelId="{23CECBBF-D00A-4381-BB7D-239AB1B25AE5}" type="pres">
      <dgm:prSet presAssocID="{B3490DF0-FE72-4B56-9A2E-7EBD88BF5428}" presName="parTx" presStyleLbl="revTx" presStyleIdx="1" presStyleCnt="3">
        <dgm:presLayoutVars>
          <dgm:chMax val="0"/>
          <dgm:chPref val="0"/>
        </dgm:presLayoutVars>
      </dgm:prSet>
      <dgm:spPr/>
    </dgm:pt>
    <dgm:pt modelId="{A36AC35C-F86E-4DE8-9A90-45D0F17754EE}" type="pres">
      <dgm:prSet presAssocID="{F03DCA35-CD83-4DD7-B54E-CCE36781EDE4}" presName="sibTrans" presStyleCnt="0"/>
      <dgm:spPr/>
    </dgm:pt>
    <dgm:pt modelId="{37A1FCC8-CA12-468F-8ECE-2D7A35BC5059}" type="pres">
      <dgm:prSet presAssocID="{0532A236-06CC-4CC5-BCF2-66D441224B67}" presName="compNode" presStyleCnt="0"/>
      <dgm:spPr/>
    </dgm:pt>
    <dgm:pt modelId="{71E98622-9841-4214-9DAA-4DCC316C059C}" type="pres">
      <dgm:prSet presAssocID="{0532A236-06CC-4CC5-BCF2-66D441224B67}" presName="bgRect" presStyleLbl="bgShp" presStyleIdx="2" presStyleCnt="3"/>
      <dgm:spPr/>
    </dgm:pt>
    <dgm:pt modelId="{353F0728-C95C-4824-A28E-F925DB2CF0F8}" type="pres">
      <dgm:prSet presAssocID="{0532A236-06CC-4CC5-BCF2-66D441224B6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67A91809-30F5-46E9-9387-422FEB90EF6E}" type="pres">
      <dgm:prSet presAssocID="{0532A236-06CC-4CC5-BCF2-66D441224B67}" presName="spaceRect" presStyleCnt="0"/>
      <dgm:spPr/>
    </dgm:pt>
    <dgm:pt modelId="{2218A224-65C0-4F91-A0E4-984FD4BB4C36}" type="pres">
      <dgm:prSet presAssocID="{0532A236-06CC-4CC5-BCF2-66D441224B67}" presName="parTx" presStyleLbl="revTx" presStyleIdx="2" presStyleCnt="3">
        <dgm:presLayoutVars>
          <dgm:chMax val="0"/>
          <dgm:chPref val="0"/>
        </dgm:presLayoutVars>
      </dgm:prSet>
      <dgm:spPr/>
    </dgm:pt>
  </dgm:ptLst>
  <dgm:cxnLst>
    <dgm:cxn modelId="{A5B2F217-458B-4498-AE56-D491FD4CD46E}" type="presOf" srcId="{F6DDF7AE-D973-4ED4-A1C2-6896556A679E}" destId="{BD88A2D5-ACE2-4D49-BEDA-0560387902D0}" srcOrd="0" destOrd="0" presId="urn:microsoft.com/office/officeart/2018/2/layout/IconVerticalSolidList"/>
    <dgm:cxn modelId="{1693292C-E998-4BE2-84D1-3194998849FD}" srcId="{A8AB1B8E-8475-448C-BBB1-97359DA8EEAB}" destId="{F6DDF7AE-D973-4ED4-A1C2-6896556A679E}" srcOrd="0" destOrd="0" parTransId="{917EBE64-2DC4-4A62-8980-3530AA7272C4}" sibTransId="{4F50A6AA-6103-4B76-A6C6-A7576FC83887}"/>
    <dgm:cxn modelId="{2D1DF679-C339-4AF1-B98B-C0605BCA9FE5}" srcId="{A8AB1B8E-8475-448C-BBB1-97359DA8EEAB}" destId="{0532A236-06CC-4CC5-BCF2-66D441224B67}" srcOrd="2" destOrd="0" parTransId="{07207613-BAAA-4A5C-BCA4-AEBFD457755E}" sibTransId="{CFB5D6A9-99BA-42CF-A64F-3C7D590FE463}"/>
    <dgm:cxn modelId="{2540728B-AAA4-4D07-9119-CE99FE173FB8}" type="presOf" srcId="{0532A236-06CC-4CC5-BCF2-66D441224B67}" destId="{2218A224-65C0-4F91-A0E4-984FD4BB4C36}" srcOrd="0" destOrd="0" presId="urn:microsoft.com/office/officeart/2018/2/layout/IconVerticalSolidList"/>
    <dgm:cxn modelId="{5052BD9A-B15F-4936-91CA-6E7DF3C3839A}" srcId="{A8AB1B8E-8475-448C-BBB1-97359DA8EEAB}" destId="{B3490DF0-FE72-4B56-9A2E-7EBD88BF5428}" srcOrd="1" destOrd="0" parTransId="{6C9272F7-55AD-4DB5-B30B-027A075E5552}" sibTransId="{F03DCA35-CD83-4DD7-B54E-CCE36781EDE4}"/>
    <dgm:cxn modelId="{5134D1D5-EE8E-425E-9090-A632B0E167CA}" type="presOf" srcId="{B3490DF0-FE72-4B56-9A2E-7EBD88BF5428}" destId="{23CECBBF-D00A-4381-BB7D-239AB1B25AE5}" srcOrd="0" destOrd="0" presId="urn:microsoft.com/office/officeart/2018/2/layout/IconVerticalSolidList"/>
    <dgm:cxn modelId="{733EF7FD-0590-4A0B-946B-E22F19BD76D9}" type="presOf" srcId="{A8AB1B8E-8475-448C-BBB1-97359DA8EEAB}" destId="{19F4C768-4416-497C-8D69-FB08C1EE3B94}" srcOrd="0" destOrd="0" presId="urn:microsoft.com/office/officeart/2018/2/layout/IconVerticalSolidList"/>
    <dgm:cxn modelId="{81EBED77-169E-4285-9962-20467AC3A237}" type="presParOf" srcId="{19F4C768-4416-497C-8D69-FB08C1EE3B94}" destId="{E99ABF7C-F5B6-47CF-8B62-7D07EB0A682F}" srcOrd="0" destOrd="0" presId="urn:microsoft.com/office/officeart/2018/2/layout/IconVerticalSolidList"/>
    <dgm:cxn modelId="{E1A3DADF-AB9D-4AE9-B8EA-2857E543EC44}" type="presParOf" srcId="{E99ABF7C-F5B6-47CF-8B62-7D07EB0A682F}" destId="{0A19C6FA-46BB-49C3-96CE-C9DD88FBD09C}" srcOrd="0" destOrd="0" presId="urn:microsoft.com/office/officeart/2018/2/layout/IconVerticalSolidList"/>
    <dgm:cxn modelId="{E9E9476F-5E9D-4AA5-918C-3D611BCA53FA}" type="presParOf" srcId="{E99ABF7C-F5B6-47CF-8B62-7D07EB0A682F}" destId="{945933A3-E93C-40BE-8C03-A9A0A9313A71}" srcOrd="1" destOrd="0" presId="urn:microsoft.com/office/officeart/2018/2/layout/IconVerticalSolidList"/>
    <dgm:cxn modelId="{4B2D55CC-66C0-46B2-A49D-F01147D6C1CE}" type="presParOf" srcId="{E99ABF7C-F5B6-47CF-8B62-7D07EB0A682F}" destId="{D90041FA-C33E-4CAD-ABB7-4F43EAC19231}" srcOrd="2" destOrd="0" presId="urn:microsoft.com/office/officeart/2018/2/layout/IconVerticalSolidList"/>
    <dgm:cxn modelId="{FD375C53-7A63-40BE-8833-ED789BC5A53C}" type="presParOf" srcId="{E99ABF7C-F5B6-47CF-8B62-7D07EB0A682F}" destId="{BD88A2D5-ACE2-4D49-BEDA-0560387902D0}" srcOrd="3" destOrd="0" presId="urn:microsoft.com/office/officeart/2018/2/layout/IconVerticalSolidList"/>
    <dgm:cxn modelId="{45EA750D-69C8-40AA-A71B-37DD5E6A296E}" type="presParOf" srcId="{19F4C768-4416-497C-8D69-FB08C1EE3B94}" destId="{DA188751-F23D-4C8A-B567-B1CD076030D2}" srcOrd="1" destOrd="0" presId="urn:microsoft.com/office/officeart/2018/2/layout/IconVerticalSolidList"/>
    <dgm:cxn modelId="{59218A07-E8B5-45D1-9569-3A45FB8C4506}" type="presParOf" srcId="{19F4C768-4416-497C-8D69-FB08C1EE3B94}" destId="{F46570EA-CD36-452B-B156-810EDB99B684}" srcOrd="2" destOrd="0" presId="urn:microsoft.com/office/officeart/2018/2/layout/IconVerticalSolidList"/>
    <dgm:cxn modelId="{9679E1AA-92E9-4290-9DC9-7FF72B7AA68E}" type="presParOf" srcId="{F46570EA-CD36-452B-B156-810EDB99B684}" destId="{39C4DDD7-C9C1-4CD4-9C0A-CF07639A59FF}" srcOrd="0" destOrd="0" presId="urn:microsoft.com/office/officeart/2018/2/layout/IconVerticalSolidList"/>
    <dgm:cxn modelId="{AEB35BCA-7FE9-4F5E-B7A2-DEFC0F62EE48}" type="presParOf" srcId="{F46570EA-CD36-452B-B156-810EDB99B684}" destId="{741C0A24-FCD2-4E75-B42A-82E619D46352}" srcOrd="1" destOrd="0" presId="urn:microsoft.com/office/officeart/2018/2/layout/IconVerticalSolidList"/>
    <dgm:cxn modelId="{62BAB625-621B-4FB5-85AF-B0C186F97C34}" type="presParOf" srcId="{F46570EA-CD36-452B-B156-810EDB99B684}" destId="{3DEC9503-2E29-4407-B5BA-A6B4698ADD25}" srcOrd="2" destOrd="0" presId="urn:microsoft.com/office/officeart/2018/2/layout/IconVerticalSolidList"/>
    <dgm:cxn modelId="{0C20EBF2-0B41-431B-A103-4E81007C8BFE}" type="presParOf" srcId="{F46570EA-CD36-452B-B156-810EDB99B684}" destId="{23CECBBF-D00A-4381-BB7D-239AB1B25AE5}" srcOrd="3" destOrd="0" presId="urn:microsoft.com/office/officeart/2018/2/layout/IconVerticalSolidList"/>
    <dgm:cxn modelId="{BF21D785-CF38-476B-9E44-55F8FE129E2A}" type="presParOf" srcId="{19F4C768-4416-497C-8D69-FB08C1EE3B94}" destId="{A36AC35C-F86E-4DE8-9A90-45D0F17754EE}" srcOrd="3" destOrd="0" presId="urn:microsoft.com/office/officeart/2018/2/layout/IconVerticalSolidList"/>
    <dgm:cxn modelId="{7CA9B8A3-E244-4AA9-A412-FA24C5B1B43E}" type="presParOf" srcId="{19F4C768-4416-497C-8D69-FB08C1EE3B94}" destId="{37A1FCC8-CA12-468F-8ECE-2D7A35BC5059}" srcOrd="4" destOrd="0" presId="urn:microsoft.com/office/officeart/2018/2/layout/IconVerticalSolidList"/>
    <dgm:cxn modelId="{9B36C7F0-91CE-4AE9-A472-586118ED92EC}" type="presParOf" srcId="{37A1FCC8-CA12-468F-8ECE-2D7A35BC5059}" destId="{71E98622-9841-4214-9DAA-4DCC316C059C}" srcOrd="0" destOrd="0" presId="urn:microsoft.com/office/officeart/2018/2/layout/IconVerticalSolidList"/>
    <dgm:cxn modelId="{0FCFF441-53CA-4F7A-8357-4881400A0B61}" type="presParOf" srcId="{37A1FCC8-CA12-468F-8ECE-2D7A35BC5059}" destId="{353F0728-C95C-4824-A28E-F925DB2CF0F8}" srcOrd="1" destOrd="0" presId="urn:microsoft.com/office/officeart/2018/2/layout/IconVerticalSolidList"/>
    <dgm:cxn modelId="{3CC226AB-6665-4EA8-A0F4-EC076EDD7FE4}" type="presParOf" srcId="{37A1FCC8-CA12-468F-8ECE-2D7A35BC5059}" destId="{67A91809-30F5-46E9-9387-422FEB90EF6E}" srcOrd="2" destOrd="0" presId="urn:microsoft.com/office/officeart/2018/2/layout/IconVerticalSolidList"/>
    <dgm:cxn modelId="{728F05E2-0746-4B77-B24B-EA83FB579CC2}" type="presParOf" srcId="{37A1FCC8-CA12-468F-8ECE-2D7A35BC5059}" destId="{2218A224-65C0-4F91-A0E4-984FD4BB4C3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FE643D-394B-400A-AE73-5CD451F0D3B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862C6C3-4D9F-41FA-AB0A-7A282D0E5796}">
      <dgm:prSet/>
      <dgm:spPr/>
      <dgm:t>
        <a:bodyPr/>
        <a:lstStyle/>
        <a:p>
          <a:pPr>
            <a:defRPr cap="all"/>
          </a:pPr>
          <a:r>
            <a:rPr lang="en-US"/>
            <a:t>PM2.5 are fine particles smaller than 2.5 micrometers.</a:t>
          </a:r>
        </a:p>
      </dgm:t>
    </dgm:pt>
    <dgm:pt modelId="{A6B4EB26-B49F-45B3-9A5B-8FC9B62D86FA}" type="parTrans" cxnId="{EF246F3A-FA38-4C19-AFE9-2EFC1D2B5934}">
      <dgm:prSet/>
      <dgm:spPr/>
      <dgm:t>
        <a:bodyPr/>
        <a:lstStyle/>
        <a:p>
          <a:endParaRPr lang="en-US"/>
        </a:p>
      </dgm:t>
    </dgm:pt>
    <dgm:pt modelId="{4E02DBBD-52D7-401B-B91C-4A7159E125AE}" type="sibTrans" cxnId="{EF246F3A-FA38-4C19-AFE9-2EFC1D2B5934}">
      <dgm:prSet/>
      <dgm:spPr/>
      <dgm:t>
        <a:bodyPr/>
        <a:lstStyle/>
        <a:p>
          <a:endParaRPr lang="en-US"/>
        </a:p>
      </dgm:t>
    </dgm:pt>
    <dgm:pt modelId="{67FFEBC4-9A43-4C11-8972-7A45C2F43CB6}">
      <dgm:prSet/>
      <dgm:spPr/>
      <dgm:t>
        <a:bodyPr/>
        <a:lstStyle/>
        <a:p>
          <a:pPr>
            <a:defRPr cap="all"/>
          </a:pPr>
          <a:r>
            <a:rPr lang="en-US"/>
            <a:t>Sources: urbanization, industrial activities, and natural events.</a:t>
          </a:r>
        </a:p>
      </dgm:t>
    </dgm:pt>
    <dgm:pt modelId="{DC3E1540-4F3D-42E3-B75A-9F38D0C75743}" type="parTrans" cxnId="{0C5DEC3B-533C-454E-B964-60EC64BC97B2}">
      <dgm:prSet/>
      <dgm:spPr/>
      <dgm:t>
        <a:bodyPr/>
        <a:lstStyle/>
        <a:p>
          <a:endParaRPr lang="en-US"/>
        </a:p>
      </dgm:t>
    </dgm:pt>
    <dgm:pt modelId="{2B443D18-396C-4032-9843-F952F58CED6F}" type="sibTrans" cxnId="{0C5DEC3B-533C-454E-B964-60EC64BC97B2}">
      <dgm:prSet/>
      <dgm:spPr/>
      <dgm:t>
        <a:bodyPr/>
        <a:lstStyle/>
        <a:p>
          <a:endParaRPr lang="en-US"/>
        </a:p>
      </dgm:t>
    </dgm:pt>
    <dgm:pt modelId="{C1008109-B341-4513-B7D4-1A1CCFCB3F65}">
      <dgm:prSet/>
      <dgm:spPr/>
      <dgm:t>
        <a:bodyPr/>
        <a:lstStyle/>
        <a:p>
          <a:pPr>
            <a:defRPr cap="all"/>
          </a:pPr>
          <a:r>
            <a:rPr lang="en-US"/>
            <a:t>Health impacts: penetrates deeply into lungs, causing severe health risks.</a:t>
          </a:r>
        </a:p>
      </dgm:t>
    </dgm:pt>
    <dgm:pt modelId="{C5E92ABF-39FE-4F97-9FB9-32FC601A1FBC}" type="parTrans" cxnId="{2E00548B-9547-4AA1-A986-5D5F5116F3DC}">
      <dgm:prSet/>
      <dgm:spPr/>
      <dgm:t>
        <a:bodyPr/>
        <a:lstStyle/>
        <a:p>
          <a:endParaRPr lang="en-US"/>
        </a:p>
      </dgm:t>
    </dgm:pt>
    <dgm:pt modelId="{B8020C93-5703-4C1B-8380-E4DEC20CD53E}" type="sibTrans" cxnId="{2E00548B-9547-4AA1-A986-5D5F5116F3DC}">
      <dgm:prSet/>
      <dgm:spPr/>
      <dgm:t>
        <a:bodyPr/>
        <a:lstStyle/>
        <a:p>
          <a:endParaRPr lang="en-US"/>
        </a:p>
      </dgm:t>
    </dgm:pt>
    <dgm:pt modelId="{39E5B7A4-4962-4DDF-90C0-EECA99A3DCA6}">
      <dgm:prSet/>
      <dgm:spPr/>
      <dgm:t>
        <a:bodyPr/>
        <a:lstStyle/>
        <a:p>
          <a:pPr>
            <a:defRPr cap="all"/>
          </a:pPr>
          <a:r>
            <a:rPr lang="en-US"/>
            <a:t>Monitoring programs like EPA track and regulate PM2.5 levels.</a:t>
          </a:r>
        </a:p>
      </dgm:t>
    </dgm:pt>
    <dgm:pt modelId="{799A370C-CF2C-4B43-881B-8773E83D3A06}" type="parTrans" cxnId="{0E1BA62A-1487-4C92-9062-4E170D43D08F}">
      <dgm:prSet/>
      <dgm:spPr/>
      <dgm:t>
        <a:bodyPr/>
        <a:lstStyle/>
        <a:p>
          <a:endParaRPr lang="en-US"/>
        </a:p>
      </dgm:t>
    </dgm:pt>
    <dgm:pt modelId="{A613C14E-2CD7-4652-93C1-71C441F4944F}" type="sibTrans" cxnId="{0E1BA62A-1487-4C92-9062-4E170D43D08F}">
      <dgm:prSet/>
      <dgm:spPr/>
      <dgm:t>
        <a:bodyPr/>
        <a:lstStyle/>
        <a:p>
          <a:endParaRPr lang="en-US"/>
        </a:p>
      </dgm:t>
    </dgm:pt>
    <dgm:pt modelId="{2524FC67-6350-4755-A5BE-0ED496FAC1BA}" type="pres">
      <dgm:prSet presAssocID="{75FE643D-394B-400A-AE73-5CD451F0D3B7}" presName="root" presStyleCnt="0">
        <dgm:presLayoutVars>
          <dgm:dir/>
          <dgm:resizeHandles val="exact"/>
        </dgm:presLayoutVars>
      </dgm:prSet>
      <dgm:spPr/>
    </dgm:pt>
    <dgm:pt modelId="{CD608C9D-B250-4497-B474-D267641E9246}" type="pres">
      <dgm:prSet presAssocID="{A862C6C3-4D9F-41FA-AB0A-7A282D0E5796}" presName="compNode" presStyleCnt="0"/>
      <dgm:spPr/>
    </dgm:pt>
    <dgm:pt modelId="{73CA914D-2CF3-4BCC-B3E6-B2C9E49C5C08}" type="pres">
      <dgm:prSet presAssocID="{A862C6C3-4D9F-41FA-AB0A-7A282D0E5796}" presName="iconBgRect" presStyleLbl="bgShp" presStyleIdx="0" presStyleCnt="4"/>
      <dgm:spPr/>
    </dgm:pt>
    <dgm:pt modelId="{66BEDF42-BE57-4DDE-B138-25D2C595E34F}" type="pres">
      <dgm:prSet presAssocID="{A862C6C3-4D9F-41FA-AB0A-7A282D0E57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C120DA20-1717-4E6F-9712-119225EB6C11}" type="pres">
      <dgm:prSet presAssocID="{A862C6C3-4D9F-41FA-AB0A-7A282D0E5796}" presName="spaceRect" presStyleCnt="0"/>
      <dgm:spPr/>
    </dgm:pt>
    <dgm:pt modelId="{5EBC84CD-5D36-4EE1-BC38-A7FD2DD66AC8}" type="pres">
      <dgm:prSet presAssocID="{A862C6C3-4D9F-41FA-AB0A-7A282D0E5796}" presName="textRect" presStyleLbl="revTx" presStyleIdx="0" presStyleCnt="4">
        <dgm:presLayoutVars>
          <dgm:chMax val="1"/>
          <dgm:chPref val="1"/>
        </dgm:presLayoutVars>
      </dgm:prSet>
      <dgm:spPr/>
    </dgm:pt>
    <dgm:pt modelId="{7F6681B2-03EC-4D78-876F-098F3C0D72FF}" type="pres">
      <dgm:prSet presAssocID="{4E02DBBD-52D7-401B-B91C-4A7159E125AE}" presName="sibTrans" presStyleCnt="0"/>
      <dgm:spPr/>
    </dgm:pt>
    <dgm:pt modelId="{40E3A420-ADA0-4250-B2DF-7D8FBDF30D3E}" type="pres">
      <dgm:prSet presAssocID="{67FFEBC4-9A43-4C11-8972-7A45C2F43CB6}" presName="compNode" presStyleCnt="0"/>
      <dgm:spPr/>
    </dgm:pt>
    <dgm:pt modelId="{AEBD3288-09A7-48FB-B90A-EA8265F7B9B0}" type="pres">
      <dgm:prSet presAssocID="{67FFEBC4-9A43-4C11-8972-7A45C2F43CB6}" presName="iconBgRect" presStyleLbl="bgShp" presStyleIdx="1" presStyleCnt="4"/>
      <dgm:spPr/>
    </dgm:pt>
    <dgm:pt modelId="{4AB05727-7FF7-4CFD-B64F-94670FDA6D1D}" type="pres">
      <dgm:prSet presAssocID="{67FFEBC4-9A43-4C11-8972-7A45C2F43C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018688A6-F9E1-496C-AB2E-AF0E5A250193}" type="pres">
      <dgm:prSet presAssocID="{67FFEBC4-9A43-4C11-8972-7A45C2F43CB6}" presName="spaceRect" presStyleCnt="0"/>
      <dgm:spPr/>
    </dgm:pt>
    <dgm:pt modelId="{7ECF3568-9953-43F2-BEDB-6232A09AD906}" type="pres">
      <dgm:prSet presAssocID="{67FFEBC4-9A43-4C11-8972-7A45C2F43CB6}" presName="textRect" presStyleLbl="revTx" presStyleIdx="1" presStyleCnt="4">
        <dgm:presLayoutVars>
          <dgm:chMax val="1"/>
          <dgm:chPref val="1"/>
        </dgm:presLayoutVars>
      </dgm:prSet>
      <dgm:spPr/>
    </dgm:pt>
    <dgm:pt modelId="{B2F12D16-0CAE-4959-8366-4044165F8C46}" type="pres">
      <dgm:prSet presAssocID="{2B443D18-396C-4032-9843-F952F58CED6F}" presName="sibTrans" presStyleCnt="0"/>
      <dgm:spPr/>
    </dgm:pt>
    <dgm:pt modelId="{A743C134-7E44-4EE1-87F2-E9EE26470DE6}" type="pres">
      <dgm:prSet presAssocID="{C1008109-B341-4513-B7D4-1A1CCFCB3F65}" presName="compNode" presStyleCnt="0"/>
      <dgm:spPr/>
    </dgm:pt>
    <dgm:pt modelId="{E16ABD3E-9E6C-4AB7-9B37-72241E78D12F}" type="pres">
      <dgm:prSet presAssocID="{C1008109-B341-4513-B7D4-1A1CCFCB3F65}" presName="iconBgRect" presStyleLbl="bgShp" presStyleIdx="2" presStyleCnt="4"/>
      <dgm:spPr/>
    </dgm:pt>
    <dgm:pt modelId="{F0730B00-AA77-4892-9A11-FEC054E7D78E}" type="pres">
      <dgm:prSet presAssocID="{C1008109-B341-4513-B7D4-1A1CCFCB3F6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ungs"/>
        </a:ext>
      </dgm:extLst>
    </dgm:pt>
    <dgm:pt modelId="{8B214261-2983-4F18-9267-09C944013AA8}" type="pres">
      <dgm:prSet presAssocID="{C1008109-B341-4513-B7D4-1A1CCFCB3F65}" presName="spaceRect" presStyleCnt="0"/>
      <dgm:spPr/>
    </dgm:pt>
    <dgm:pt modelId="{86E70A65-8DAE-4272-B03E-E90F15366CB2}" type="pres">
      <dgm:prSet presAssocID="{C1008109-B341-4513-B7D4-1A1CCFCB3F65}" presName="textRect" presStyleLbl="revTx" presStyleIdx="2" presStyleCnt="4">
        <dgm:presLayoutVars>
          <dgm:chMax val="1"/>
          <dgm:chPref val="1"/>
        </dgm:presLayoutVars>
      </dgm:prSet>
      <dgm:spPr/>
    </dgm:pt>
    <dgm:pt modelId="{D4A781E5-D921-4049-99FA-F0440CF6EC80}" type="pres">
      <dgm:prSet presAssocID="{B8020C93-5703-4C1B-8380-E4DEC20CD53E}" presName="sibTrans" presStyleCnt="0"/>
      <dgm:spPr/>
    </dgm:pt>
    <dgm:pt modelId="{B23628D5-7C7A-48F8-87C0-F34503345D85}" type="pres">
      <dgm:prSet presAssocID="{39E5B7A4-4962-4DDF-90C0-EECA99A3DCA6}" presName="compNode" presStyleCnt="0"/>
      <dgm:spPr/>
    </dgm:pt>
    <dgm:pt modelId="{7E6679F0-0670-4D74-A5CE-BDF0285372E6}" type="pres">
      <dgm:prSet presAssocID="{39E5B7A4-4962-4DDF-90C0-EECA99A3DCA6}" presName="iconBgRect" presStyleLbl="bgShp" presStyleIdx="3" presStyleCnt="4"/>
      <dgm:spPr/>
    </dgm:pt>
    <dgm:pt modelId="{5218B8EA-CB67-4967-A04C-36B3707CC738}" type="pres">
      <dgm:prSet presAssocID="{39E5B7A4-4962-4DDF-90C0-EECA99A3DCA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ientist"/>
        </a:ext>
      </dgm:extLst>
    </dgm:pt>
    <dgm:pt modelId="{0B66C3FD-857A-41E2-839C-A0FECA043F8D}" type="pres">
      <dgm:prSet presAssocID="{39E5B7A4-4962-4DDF-90C0-EECA99A3DCA6}" presName="spaceRect" presStyleCnt="0"/>
      <dgm:spPr/>
    </dgm:pt>
    <dgm:pt modelId="{01DF351F-E478-450A-937B-F6E0158B9FED}" type="pres">
      <dgm:prSet presAssocID="{39E5B7A4-4962-4DDF-90C0-EECA99A3DCA6}" presName="textRect" presStyleLbl="revTx" presStyleIdx="3" presStyleCnt="4">
        <dgm:presLayoutVars>
          <dgm:chMax val="1"/>
          <dgm:chPref val="1"/>
        </dgm:presLayoutVars>
      </dgm:prSet>
      <dgm:spPr/>
    </dgm:pt>
  </dgm:ptLst>
  <dgm:cxnLst>
    <dgm:cxn modelId="{0E1BA62A-1487-4C92-9062-4E170D43D08F}" srcId="{75FE643D-394B-400A-AE73-5CD451F0D3B7}" destId="{39E5B7A4-4962-4DDF-90C0-EECA99A3DCA6}" srcOrd="3" destOrd="0" parTransId="{799A370C-CF2C-4B43-881B-8773E83D3A06}" sibTransId="{A613C14E-2CD7-4652-93C1-71C441F4944F}"/>
    <dgm:cxn modelId="{EF246F3A-FA38-4C19-AFE9-2EFC1D2B5934}" srcId="{75FE643D-394B-400A-AE73-5CD451F0D3B7}" destId="{A862C6C3-4D9F-41FA-AB0A-7A282D0E5796}" srcOrd="0" destOrd="0" parTransId="{A6B4EB26-B49F-45B3-9A5B-8FC9B62D86FA}" sibTransId="{4E02DBBD-52D7-401B-B91C-4A7159E125AE}"/>
    <dgm:cxn modelId="{0C5DEC3B-533C-454E-B964-60EC64BC97B2}" srcId="{75FE643D-394B-400A-AE73-5CD451F0D3B7}" destId="{67FFEBC4-9A43-4C11-8972-7A45C2F43CB6}" srcOrd="1" destOrd="0" parTransId="{DC3E1540-4F3D-42E3-B75A-9F38D0C75743}" sibTransId="{2B443D18-396C-4032-9843-F952F58CED6F}"/>
    <dgm:cxn modelId="{A5302974-1E45-4C72-8903-A3EDB48A85B8}" type="presOf" srcId="{39E5B7A4-4962-4DDF-90C0-EECA99A3DCA6}" destId="{01DF351F-E478-450A-937B-F6E0158B9FED}" srcOrd="0" destOrd="0" presId="urn:microsoft.com/office/officeart/2018/5/layout/IconCircleLabelList"/>
    <dgm:cxn modelId="{656BF379-2942-45E4-BA42-583AB12D2DDB}" type="presOf" srcId="{67FFEBC4-9A43-4C11-8972-7A45C2F43CB6}" destId="{7ECF3568-9953-43F2-BEDB-6232A09AD906}" srcOrd="0" destOrd="0" presId="urn:microsoft.com/office/officeart/2018/5/layout/IconCircleLabelList"/>
    <dgm:cxn modelId="{2E00548B-9547-4AA1-A986-5D5F5116F3DC}" srcId="{75FE643D-394B-400A-AE73-5CD451F0D3B7}" destId="{C1008109-B341-4513-B7D4-1A1CCFCB3F65}" srcOrd="2" destOrd="0" parTransId="{C5E92ABF-39FE-4F97-9FB9-32FC601A1FBC}" sibTransId="{B8020C93-5703-4C1B-8380-E4DEC20CD53E}"/>
    <dgm:cxn modelId="{B2271994-0940-4123-83F6-576930B34ECD}" type="presOf" srcId="{A862C6C3-4D9F-41FA-AB0A-7A282D0E5796}" destId="{5EBC84CD-5D36-4EE1-BC38-A7FD2DD66AC8}" srcOrd="0" destOrd="0" presId="urn:microsoft.com/office/officeart/2018/5/layout/IconCircleLabelList"/>
    <dgm:cxn modelId="{E2D3C295-5477-4504-8869-46ECB530500C}" type="presOf" srcId="{75FE643D-394B-400A-AE73-5CD451F0D3B7}" destId="{2524FC67-6350-4755-A5BE-0ED496FAC1BA}" srcOrd="0" destOrd="0" presId="urn:microsoft.com/office/officeart/2018/5/layout/IconCircleLabelList"/>
    <dgm:cxn modelId="{D9D07DFF-52F2-4CC5-8BD0-2E76C5A18108}" type="presOf" srcId="{C1008109-B341-4513-B7D4-1A1CCFCB3F65}" destId="{86E70A65-8DAE-4272-B03E-E90F15366CB2}" srcOrd="0" destOrd="0" presId="urn:microsoft.com/office/officeart/2018/5/layout/IconCircleLabelList"/>
    <dgm:cxn modelId="{DF8DA7CD-D358-4AD5-BE66-7BD367BB5EE2}" type="presParOf" srcId="{2524FC67-6350-4755-A5BE-0ED496FAC1BA}" destId="{CD608C9D-B250-4497-B474-D267641E9246}" srcOrd="0" destOrd="0" presId="urn:microsoft.com/office/officeart/2018/5/layout/IconCircleLabelList"/>
    <dgm:cxn modelId="{519BA26F-3090-4D21-891E-A66BE4591D16}" type="presParOf" srcId="{CD608C9D-B250-4497-B474-D267641E9246}" destId="{73CA914D-2CF3-4BCC-B3E6-B2C9E49C5C08}" srcOrd="0" destOrd="0" presId="urn:microsoft.com/office/officeart/2018/5/layout/IconCircleLabelList"/>
    <dgm:cxn modelId="{1BDE73BF-1605-4041-A5C8-8E01E5E89DDD}" type="presParOf" srcId="{CD608C9D-B250-4497-B474-D267641E9246}" destId="{66BEDF42-BE57-4DDE-B138-25D2C595E34F}" srcOrd="1" destOrd="0" presId="urn:microsoft.com/office/officeart/2018/5/layout/IconCircleLabelList"/>
    <dgm:cxn modelId="{9A47140D-35F1-4EAB-8A30-F7D92098EC91}" type="presParOf" srcId="{CD608C9D-B250-4497-B474-D267641E9246}" destId="{C120DA20-1717-4E6F-9712-119225EB6C11}" srcOrd="2" destOrd="0" presId="urn:microsoft.com/office/officeart/2018/5/layout/IconCircleLabelList"/>
    <dgm:cxn modelId="{87CB440D-B41D-4CA0-873E-B3E538515406}" type="presParOf" srcId="{CD608C9D-B250-4497-B474-D267641E9246}" destId="{5EBC84CD-5D36-4EE1-BC38-A7FD2DD66AC8}" srcOrd="3" destOrd="0" presId="urn:microsoft.com/office/officeart/2018/5/layout/IconCircleLabelList"/>
    <dgm:cxn modelId="{28DA0C06-3252-4FB5-BF00-6EC02F561CAB}" type="presParOf" srcId="{2524FC67-6350-4755-A5BE-0ED496FAC1BA}" destId="{7F6681B2-03EC-4D78-876F-098F3C0D72FF}" srcOrd="1" destOrd="0" presId="urn:microsoft.com/office/officeart/2018/5/layout/IconCircleLabelList"/>
    <dgm:cxn modelId="{941072D9-7AA9-4B8F-BE80-C94176291CCE}" type="presParOf" srcId="{2524FC67-6350-4755-A5BE-0ED496FAC1BA}" destId="{40E3A420-ADA0-4250-B2DF-7D8FBDF30D3E}" srcOrd="2" destOrd="0" presId="urn:microsoft.com/office/officeart/2018/5/layout/IconCircleLabelList"/>
    <dgm:cxn modelId="{311ED610-8782-4F89-ABAA-89E7390E05E8}" type="presParOf" srcId="{40E3A420-ADA0-4250-B2DF-7D8FBDF30D3E}" destId="{AEBD3288-09A7-48FB-B90A-EA8265F7B9B0}" srcOrd="0" destOrd="0" presId="urn:microsoft.com/office/officeart/2018/5/layout/IconCircleLabelList"/>
    <dgm:cxn modelId="{8113E515-02E1-46F7-A8D1-6344E785A917}" type="presParOf" srcId="{40E3A420-ADA0-4250-B2DF-7D8FBDF30D3E}" destId="{4AB05727-7FF7-4CFD-B64F-94670FDA6D1D}" srcOrd="1" destOrd="0" presId="urn:microsoft.com/office/officeart/2018/5/layout/IconCircleLabelList"/>
    <dgm:cxn modelId="{240E141F-828D-488F-A416-33EC280D7C49}" type="presParOf" srcId="{40E3A420-ADA0-4250-B2DF-7D8FBDF30D3E}" destId="{018688A6-F9E1-496C-AB2E-AF0E5A250193}" srcOrd="2" destOrd="0" presId="urn:microsoft.com/office/officeart/2018/5/layout/IconCircleLabelList"/>
    <dgm:cxn modelId="{C1326073-09E1-46CE-8046-EED51E9C7485}" type="presParOf" srcId="{40E3A420-ADA0-4250-B2DF-7D8FBDF30D3E}" destId="{7ECF3568-9953-43F2-BEDB-6232A09AD906}" srcOrd="3" destOrd="0" presId="urn:microsoft.com/office/officeart/2018/5/layout/IconCircleLabelList"/>
    <dgm:cxn modelId="{18C0B566-C622-4C45-84E7-A54BDA740D5C}" type="presParOf" srcId="{2524FC67-6350-4755-A5BE-0ED496FAC1BA}" destId="{B2F12D16-0CAE-4959-8366-4044165F8C46}" srcOrd="3" destOrd="0" presId="urn:microsoft.com/office/officeart/2018/5/layout/IconCircleLabelList"/>
    <dgm:cxn modelId="{F4EB7E56-23AF-47B6-8B5A-67DBEFEB97E9}" type="presParOf" srcId="{2524FC67-6350-4755-A5BE-0ED496FAC1BA}" destId="{A743C134-7E44-4EE1-87F2-E9EE26470DE6}" srcOrd="4" destOrd="0" presId="urn:microsoft.com/office/officeart/2018/5/layout/IconCircleLabelList"/>
    <dgm:cxn modelId="{C6C97A0F-7A63-4597-8C6E-2CBC88BC144C}" type="presParOf" srcId="{A743C134-7E44-4EE1-87F2-E9EE26470DE6}" destId="{E16ABD3E-9E6C-4AB7-9B37-72241E78D12F}" srcOrd="0" destOrd="0" presId="urn:microsoft.com/office/officeart/2018/5/layout/IconCircleLabelList"/>
    <dgm:cxn modelId="{9AD2FDA1-4A24-4FB2-92AF-8223E329EE86}" type="presParOf" srcId="{A743C134-7E44-4EE1-87F2-E9EE26470DE6}" destId="{F0730B00-AA77-4892-9A11-FEC054E7D78E}" srcOrd="1" destOrd="0" presId="urn:microsoft.com/office/officeart/2018/5/layout/IconCircleLabelList"/>
    <dgm:cxn modelId="{00E66960-EAB2-46DF-9684-89D3BCA36341}" type="presParOf" srcId="{A743C134-7E44-4EE1-87F2-E9EE26470DE6}" destId="{8B214261-2983-4F18-9267-09C944013AA8}" srcOrd="2" destOrd="0" presId="urn:microsoft.com/office/officeart/2018/5/layout/IconCircleLabelList"/>
    <dgm:cxn modelId="{6E9CF2D3-D65B-46B5-9BB7-5BC5CDE2D2B5}" type="presParOf" srcId="{A743C134-7E44-4EE1-87F2-E9EE26470DE6}" destId="{86E70A65-8DAE-4272-B03E-E90F15366CB2}" srcOrd="3" destOrd="0" presId="urn:microsoft.com/office/officeart/2018/5/layout/IconCircleLabelList"/>
    <dgm:cxn modelId="{16ACF11D-AD8F-4C5A-BD82-334E765E0409}" type="presParOf" srcId="{2524FC67-6350-4755-A5BE-0ED496FAC1BA}" destId="{D4A781E5-D921-4049-99FA-F0440CF6EC80}" srcOrd="5" destOrd="0" presId="urn:microsoft.com/office/officeart/2018/5/layout/IconCircleLabelList"/>
    <dgm:cxn modelId="{A639B01A-ABB1-4DD6-9B4E-B6F834A106E0}" type="presParOf" srcId="{2524FC67-6350-4755-A5BE-0ED496FAC1BA}" destId="{B23628D5-7C7A-48F8-87C0-F34503345D85}" srcOrd="6" destOrd="0" presId="urn:microsoft.com/office/officeart/2018/5/layout/IconCircleLabelList"/>
    <dgm:cxn modelId="{1014FFF9-F9CC-4444-AC9C-81D89254A1A3}" type="presParOf" srcId="{B23628D5-7C7A-48F8-87C0-F34503345D85}" destId="{7E6679F0-0670-4D74-A5CE-BDF0285372E6}" srcOrd="0" destOrd="0" presId="urn:microsoft.com/office/officeart/2018/5/layout/IconCircleLabelList"/>
    <dgm:cxn modelId="{43FC0390-50E8-401E-8C87-767F8226B877}" type="presParOf" srcId="{B23628D5-7C7A-48F8-87C0-F34503345D85}" destId="{5218B8EA-CB67-4967-A04C-36B3707CC738}" srcOrd="1" destOrd="0" presId="urn:microsoft.com/office/officeart/2018/5/layout/IconCircleLabelList"/>
    <dgm:cxn modelId="{CAD47348-2AAB-4959-B712-2709D5EDD92B}" type="presParOf" srcId="{B23628D5-7C7A-48F8-87C0-F34503345D85}" destId="{0B66C3FD-857A-41E2-839C-A0FECA043F8D}" srcOrd="2" destOrd="0" presId="urn:microsoft.com/office/officeart/2018/5/layout/IconCircleLabelList"/>
    <dgm:cxn modelId="{9B48547E-4C44-4BAC-BA28-067B4F2956FC}" type="presParOf" srcId="{B23628D5-7C7A-48F8-87C0-F34503345D85}" destId="{01DF351F-E478-450A-937B-F6E0158B9FED}"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55EF4C6-ED72-45C0-A692-8CF57A2E6820}"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BD1D6602-9733-4AD5-A43B-28938893F9A2}">
      <dgm:prSet/>
      <dgm:spPr/>
      <dgm:t>
        <a:bodyPr/>
        <a:lstStyle/>
        <a:p>
          <a:r>
            <a:rPr lang="en-US"/>
            <a:t>Dataset: EPA's PM2.5 monitoring data for 2022–2024.</a:t>
          </a:r>
        </a:p>
      </dgm:t>
    </dgm:pt>
    <dgm:pt modelId="{B7E48E16-051C-403E-A0C6-44402395FF66}" type="parTrans" cxnId="{3506BE3A-A690-4907-A865-4667B1E0F381}">
      <dgm:prSet/>
      <dgm:spPr/>
      <dgm:t>
        <a:bodyPr/>
        <a:lstStyle/>
        <a:p>
          <a:endParaRPr lang="en-US"/>
        </a:p>
      </dgm:t>
    </dgm:pt>
    <dgm:pt modelId="{3440AD09-F22A-4BE2-A40F-96EA0E0F5B06}" type="sibTrans" cxnId="{3506BE3A-A690-4907-A865-4667B1E0F381}">
      <dgm:prSet/>
      <dgm:spPr/>
      <dgm:t>
        <a:bodyPr/>
        <a:lstStyle/>
        <a:p>
          <a:endParaRPr lang="en-US"/>
        </a:p>
      </dgm:t>
    </dgm:pt>
    <dgm:pt modelId="{438CC1E6-FBD7-4BF2-B92C-92C1E453D9BF}">
      <dgm:prSet/>
      <dgm:spPr/>
      <dgm:t>
        <a:bodyPr/>
        <a:lstStyle/>
        <a:p>
          <a:r>
            <a:rPr lang="en-US"/>
            <a:t>550 records retained after filtering for advisory recommendations.</a:t>
          </a:r>
        </a:p>
      </dgm:t>
    </dgm:pt>
    <dgm:pt modelId="{5E9FA1FA-C87F-44B1-BFC5-F8F8BBD73BD7}" type="parTrans" cxnId="{C0D99E74-7F5D-40BA-B405-8C337D60D65F}">
      <dgm:prSet/>
      <dgm:spPr/>
      <dgm:t>
        <a:bodyPr/>
        <a:lstStyle/>
        <a:p>
          <a:endParaRPr lang="en-US"/>
        </a:p>
      </dgm:t>
    </dgm:pt>
    <dgm:pt modelId="{92DF7DF7-897F-4F28-97A0-573E96021B39}" type="sibTrans" cxnId="{C0D99E74-7F5D-40BA-B405-8C337D60D65F}">
      <dgm:prSet/>
      <dgm:spPr/>
      <dgm:t>
        <a:bodyPr/>
        <a:lstStyle/>
        <a:p>
          <a:endParaRPr lang="en-US"/>
        </a:p>
      </dgm:t>
    </dgm:pt>
    <dgm:pt modelId="{304DBD51-5E58-44EE-BA1C-7377E5AF7439}">
      <dgm:prSet/>
      <dgm:spPr/>
      <dgm:t>
        <a:bodyPr/>
        <a:lstStyle/>
        <a:p>
          <a:r>
            <a:rPr lang="en-US"/>
            <a:t>Key features: latitude, longitude, state/county codes, PM2.5 levels.</a:t>
          </a:r>
        </a:p>
      </dgm:t>
    </dgm:pt>
    <dgm:pt modelId="{2E72A550-A7D2-4488-8A65-2683BB81E502}" type="parTrans" cxnId="{BF234B16-833D-47FE-8983-D6076F40F100}">
      <dgm:prSet/>
      <dgm:spPr/>
      <dgm:t>
        <a:bodyPr/>
        <a:lstStyle/>
        <a:p>
          <a:endParaRPr lang="en-US"/>
        </a:p>
      </dgm:t>
    </dgm:pt>
    <dgm:pt modelId="{407C1626-1D9B-419D-860C-4D68EA483B8D}" type="sibTrans" cxnId="{BF234B16-833D-47FE-8983-D6076F40F100}">
      <dgm:prSet/>
      <dgm:spPr/>
      <dgm:t>
        <a:bodyPr/>
        <a:lstStyle/>
        <a:p>
          <a:endParaRPr lang="en-US"/>
        </a:p>
      </dgm:t>
    </dgm:pt>
    <dgm:pt modelId="{1D014489-E9E8-4CF9-A5CB-03177AE079D6}" type="pres">
      <dgm:prSet presAssocID="{D55EF4C6-ED72-45C0-A692-8CF57A2E6820}" presName="outerComposite" presStyleCnt="0">
        <dgm:presLayoutVars>
          <dgm:chMax val="5"/>
          <dgm:dir/>
          <dgm:resizeHandles val="exact"/>
        </dgm:presLayoutVars>
      </dgm:prSet>
      <dgm:spPr/>
    </dgm:pt>
    <dgm:pt modelId="{C543B974-2788-4ED4-BED7-8BEBE2B5594A}" type="pres">
      <dgm:prSet presAssocID="{D55EF4C6-ED72-45C0-A692-8CF57A2E6820}" presName="dummyMaxCanvas" presStyleCnt="0">
        <dgm:presLayoutVars/>
      </dgm:prSet>
      <dgm:spPr/>
    </dgm:pt>
    <dgm:pt modelId="{5CC9FC26-3BB7-4747-AF3A-4C5603FA0B39}" type="pres">
      <dgm:prSet presAssocID="{D55EF4C6-ED72-45C0-A692-8CF57A2E6820}" presName="ThreeNodes_1" presStyleLbl="node1" presStyleIdx="0" presStyleCnt="3">
        <dgm:presLayoutVars>
          <dgm:bulletEnabled val="1"/>
        </dgm:presLayoutVars>
      </dgm:prSet>
      <dgm:spPr/>
    </dgm:pt>
    <dgm:pt modelId="{0960ADC2-B28F-40C4-BCB4-785E903667BF}" type="pres">
      <dgm:prSet presAssocID="{D55EF4C6-ED72-45C0-A692-8CF57A2E6820}" presName="ThreeNodes_2" presStyleLbl="node1" presStyleIdx="1" presStyleCnt="3">
        <dgm:presLayoutVars>
          <dgm:bulletEnabled val="1"/>
        </dgm:presLayoutVars>
      </dgm:prSet>
      <dgm:spPr/>
    </dgm:pt>
    <dgm:pt modelId="{E3098AA6-FBAA-4D83-8540-C9B38A8C689E}" type="pres">
      <dgm:prSet presAssocID="{D55EF4C6-ED72-45C0-A692-8CF57A2E6820}" presName="ThreeNodes_3" presStyleLbl="node1" presStyleIdx="2" presStyleCnt="3">
        <dgm:presLayoutVars>
          <dgm:bulletEnabled val="1"/>
        </dgm:presLayoutVars>
      </dgm:prSet>
      <dgm:spPr/>
    </dgm:pt>
    <dgm:pt modelId="{6B326E1E-8F32-4A50-887E-9AA5C541C375}" type="pres">
      <dgm:prSet presAssocID="{D55EF4C6-ED72-45C0-A692-8CF57A2E6820}" presName="ThreeConn_1-2" presStyleLbl="fgAccFollowNode1" presStyleIdx="0" presStyleCnt="2">
        <dgm:presLayoutVars>
          <dgm:bulletEnabled val="1"/>
        </dgm:presLayoutVars>
      </dgm:prSet>
      <dgm:spPr/>
    </dgm:pt>
    <dgm:pt modelId="{5350844D-AA02-44F8-917C-EA434624B6F5}" type="pres">
      <dgm:prSet presAssocID="{D55EF4C6-ED72-45C0-A692-8CF57A2E6820}" presName="ThreeConn_2-3" presStyleLbl="fgAccFollowNode1" presStyleIdx="1" presStyleCnt="2">
        <dgm:presLayoutVars>
          <dgm:bulletEnabled val="1"/>
        </dgm:presLayoutVars>
      </dgm:prSet>
      <dgm:spPr/>
    </dgm:pt>
    <dgm:pt modelId="{E5AEA55B-D19D-4E2F-B278-3F6B2D6E4396}" type="pres">
      <dgm:prSet presAssocID="{D55EF4C6-ED72-45C0-A692-8CF57A2E6820}" presName="ThreeNodes_1_text" presStyleLbl="node1" presStyleIdx="2" presStyleCnt="3">
        <dgm:presLayoutVars>
          <dgm:bulletEnabled val="1"/>
        </dgm:presLayoutVars>
      </dgm:prSet>
      <dgm:spPr/>
    </dgm:pt>
    <dgm:pt modelId="{6F8F4033-45E7-4D68-ADCA-444910D93860}" type="pres">
      <dgm:prSet presAssocID="{D55EF4C6-ED72-45C0-A692-8CF57A2E6820}" presName="ThreeNodes_2_text" presStyleLbl="node1" presStyleIdx="2" presStyleCnt="3">
        <dgm:presLayoutVars>
          <dgm:bulletEnabled val="1"/>
        </dgm:presLayoutVars>
      </dgm:prSet>
      <dgm:spPr/>
    </dgm:pt>
    <dgm:pt modelId="{D61CA892-2FE8-469E-84A2-065807CA459E}" type="pres">
      <dgm:prSet presAssocID="{D55EF4C6-ED72-45C0-A692-8CF57A2E6820}" presName="ThreeNodes_3_text" presStyleLbl="node1" presStyleIdx="2" presStyleCnt="3">
        <dgm:presLayoutVars>
          <dgm:bulletEnabled val="1"/>
        </dgm:presLayoutVars>
      </dgm:prSet>
      <dgm:spPr/>
    </dgm:pt>
  </dgm:ptLst>
  <dgm:cxnLst>
    <dgm:cxn modelId="{12C8FE01-27EE-4A06-87A1-6E1553B64DA4}" type="presOf" srcId="{3440AD09-F22A-4BE2-A40F-96EA0E0F5B06}" destId="{6B326E1E-8F32-4A50-887E-9AA5C541C375}" srcOrd="0" destOrd="0" presId="urn:microsoft.com/office/officeart/2005/8/layout/vProcess5"/>
    <dgm:cxn modelId="{BF234B16-833D-47FE-8983-D6076F40F100}" srcId="{D55EF4C6-ED72-45C0-A692-8CF57A2E6820}" destId="{304DBD51-5E58-44EE-BA1C-7377E5AF7439}" srcOrd="2" destOrd="0" parTransId="{2E72A550-A7D2-4488-8A65-2683BB81E502}" sibTransId="{407C1626-1D9B-419D-860C-4D68EA483B8D}"/>
    <dgm:cxn modelId="{55181C33-7F8E-4E90-B4F7-46C2D7E46924}" type="presOf" srcId="{438CC1E6-FBD7-4BF2-B92C-92C1E453D9BF}" destId="{6F8F4033-45E7-4D68-ADCA-444910D93860}" srcOrd="1" destOrd="0" presId="urn:microsoft.com/office/officeart/2005/8/layout/vProcess5"/>
    <dgm:cxn modelId="{3506BE3A-A690-4907-A865-4667B1E0F381}" srcId="{D55EF4C6-ED72-45C0-A692-8CF57A2E6820}" destId="{BD1D6602-9733-4AD5-A43B-28938893F9A2}" srcOrd="0" destOrd="0" parTransId="{B7E48E16-051C-403E-A0C6-44402395FF66}" sibTransId="{3440AD09-F22A-4BE2-A40F-96EA0E0F5B06}"/>
    <dgm:cxn modelId="{A070AD60-7897-4B90-8ADA-FABA6E4ABEFD}" type="presOf" srcId="{D55EF4C6-ED72-45C0-A692-8CF57A2E6820}" destId="{1D014489-E9E8-4CF9-A5CB-03177AE079D6}" srcOrd="0" destOrd="0" presId="urn:microsoft.com/office/officeart/2005/8/layout/vProcess5"/>
    <dgm:cxn modelId="{DCE8D94C-C20B-4E26-8C2E-BA3336247E20}" type="presOf" srcId="{BD1D6602-9733-4AD5-A43B-28938893F9A2}" destId="{5CC9FC26-3BB7-4747-AF3A-4C5603FA0B39}" srcOrd="0" destOrd="0" presId="urn:microsoft.com/office/officeart/2005/8/layout/vProcess5"/>
    <dgm:cxn modelId="{C0D99E74-7F5D-40BA-B405-8C337D60D65F}" srcId="{D55EF4C6-ED72-45C0-A692-8CF57A2E6820}" destId="{438CC1E6-FBD7-4BF2-B92C-92C1E453D9BF}" srcOrd="1" destOrd="0" parTransId="{5E9FA1FA-C87F-44B1-BFC5-F8F8BBD73BD7}" sibTransId="{92DF7DF7-897F-4F28-97A0-573E96021B39}"/>
    <dgm:cxn modelId="{D320A078-49D0-412C-9841-6B6653A91F0A}" type="presOf" srcId="{304DBD51-5E58-44EE-BA1C-7377E5AF7439}" destId="{E3098AA6-FBAA-4D83-8540-C9B38A8C689E}" srcOrd="0" destOrd="0" presId="urn:microsoft.com/office/officeart/2005/8/layout/vProcess5"/>
    <dgm:cxn modelId="{F86FB47B-1AFE-481B-A751-0CC0B67BA191}" type="presOf" srcId="{438CC1E6-FBD7-4BF2-B92C-92C1E453D9BF}" destId="{0960ADC2-B28F-40C4-BCB4-785E903667BF}" srcOrd="0" destOrd="0" presId="urn:microsoft.com/office/officeart/2005/8/layout/vProcess5"/>
    <dgm:cxn modelId="{9601E58B-CD86-47EF-A330-DE43CF737096}" type="presOf" srcId="{BD1D6602-9733-4AD5-A43B-28938893F9A2}" destId="{E5AEA55B-D19D-4E2F-B278-3F6B2D6E4396}" srcOrd="1" destOrd="0" presId="urn:microsoft.com/office/officeart/2005/8/layout/vProcess5"/>
    <dgm:cxn modelId="{F45E4CC3-D1C1-465C-B831-077A80880180}" type="presOf" srcId="{304DBD51-5E58-44EE-BA1C-7377E5AF7439}" destId="{D61CA892-2FE8-469E-84A2-065807CA459E}" srcOrd="1" destOrd="0" presId="urn:microsoft.com/office/officeart/2005/8/layout/vProcess5"/>
    <dgm:cxn modelId="{4B0172E9-91CD-4813-A7AB-586546414D1D}" type="presOf" srcId="{92DF7DF7-897F-4F28-97A0-573E96021B39}" destId="{5350844D-AA02-44F8-917C-EA434624B6F5}" srcOrd="0" destOrd="0" presId="urn:microsoft.com/office/officeart/2005/8/layout/vProcess5"/>
    <dgm:cxn modelId="{FC17D149-E16E-4030-8EEB-A60BDB4D6ED4}" type="presParOf" srcId="{1D014489-E9E8-4CF9-A5CB-03177AE079D6}" destId="{C543B974-2788-4ED4-BED7-8BEBE2B5594A}" srcOrd="0" destOrd="0" presId="urn:microsoft.com/office/officeart/2005/8/layout/vProcess5"/>
    <dgm:cxn modelId="{A6A94616-96CC-4F8B-AF8F-298B52CAA9D1}" type="presParOf" srcId="{1D014489-E9E8-4CF9-A5CB-03177AE079D6}" destId="{5CC9FC26-3BB7-4747-AF3A-4C5603FA0B39}" srcOrd="1" destOrd="0" presId="urn:microsoft.com/office/officeart/2005/8/layout/vProcess5"/>
    <dgm:cxn modelId="{9EB598F8-841D-4A6D-8303-4287BE303E78}" type="presParOf" srcId="{1D014489-E9E8-4CF9-A5CB-03177AE079D6}" destId="{0960ADC2-B28F-40C4-BCB4-785E903667BF}" srcOrd="2" destOrd="0" presId="urn:microsoft.com/office/officeart/2005/8/layout/vProcess5"/>
    <dgm:cxn modelId="{4763E914-B8E9-48E0-82F0-45336347C0F7}" type="presParOf" srcId="{1D014489-E9E8-4CF9-A5CB-03177AE079D6}" destId="{E3098AA6-FBAA-4D83-8540-C9B38A8C689E}" srcOrd="3" destOrd="0" presId="urn:microsoft.com/office/officeart/2005/8/layout/vProcess5"/>
    <dgm:cxn modelId="{11F84568-EBFA-4605-899C-5584BFABFFF2}" type="presParOf" srcId="{1D014489-E9E8-4CF9-A5CB-03177AE079D6}" destId="{6B326E1E-8F32-4A50-887E-9AA5C541C375}" srcOrd="4" destOrd="0" presId="urn:microsoft.com/office/officeart/2005/8/layout/vProcess5"/>
    <dgm:cxn modelId="{AD79EB3C-FB35-4C8F-97DD-99AEBA3E44CC}" type="presParOf" srcId="{1D014489-E9E8-4CF9-A5CB-03177AE079D6}" destId="{5350844D-AA02-44F8-917C-EA434624B6F5}" srcOrd="5" destOrd="0" presId="urn:microsoft.com/office/officeart/2005/8/layout/vProcess5"/>
    <dgm:cxn modelId="{775C4B3C-F1EA-4F07-99BD-E06C6DC935BD}" type="presParOf" srcId="{1D014489-E9E8-4CF9-A5CB-03177AE079D6}" destId="{E5AEA55B-D19D-4E2F-B278-3F6B2D6E4396}" srcOrd="6" destOrd="0" presId="urn:microsoft.com/office/officeart/2005/8/layout/vProcess5"/>
    <dgm:cxn modelId="{A4944A5D-33F5-4F31-BB44-DCFBBF219CD4}" type="presParOf" srcId="{1D014489-E9E8-4CF9-A5CB-03177AE079D6}" destId="{6F8F4033-45E7-4D68-ADCA-444910D93860}" srcOrd="7" destOrd="0" presId="urn:microsoft.com/office/officeart/2005/8/layout/vProcess5"/>
    <dgm:cxn modelId="{BFF0233F-4EA9-4EC7-B310-9304D073A141}" type="presParOf" srcId="{1D014489-E9E8-4CF9-A5CB-03177AE079D6}" destId="{D61CA892-2FE8-469E-84A2-065807CA459E}"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63D849-C273-4B0A-BB9D-1E630BBAA8EF}"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40186FA6-5FCB-4C39-82C8-37F40AB62416}">
      <dgm:prSet/>
      <dgm:spPr/>
      <dgm:t>
        <a:bodyPr/>
        <a:lstStyle/>
        <a:p>
          <a:r>
            <a:rPr lang="en-US"/>
            <a:t>Random Forest Regressor was used to predict PM2.5 levels.</a:t>
          </a:r>
        </a:p>
      </dgm:t>
    </dgm:pt>
    <dgm:pt modelId="{1C92F7F7-CB7E-4026-942C-8CB46295CF36}" type="parTrans" cxnId="{3BA1001C-AB89-4925-9B40-36275DA1E994}">
      <dgm:prSet/>
      <dgm:spPr/>
      <dgm:t>
        <a:bodyPr/>
        <a:lstStyle/>
        <a:p>
          <a:endParaRPr lang="en-US"/>
        </a:p>
      </dgm:t>
    </dgm:pt>
    <dgm:pt modelId="{A101FEF2-87ED-49FE-B594-7A352407E50E}" type="sibTrans" cxnId="{3BA1001C-AB89-4925-9B40-36275DA1E994}">
      <dgm:prSet/>
      <dgm:spPr/>
      <dgm:t>
        <a:bodyPr/>
        <a:lstStyle/>
        <a:p>
          <a:endParaRPr lang="en-US"/>
        </a:p>
      </dgm:t>
    </dgm:pt>
    <dgm:pt modelId="{F46E5BB5-4070-4256-8A69-2613115B785D}">
      <dgm:prSet/>
      <dgm:spPr/>
      <dgm:t>
        <a:bodyPr/>
        <a:lstStyle/>
        <a:p>
          <a:r>
            <a:rPr lang="en-US"/>
            <a:t>Features: latitude, longitude, state and county codes.</a:t>
          </a:r>
        </a:p>
      </dgm:t>
    </dgm:pt>
    <dgm:pt modelId="{66ADD9FC-5834-4DC8-B5F4-361E5C66DBB1}" type="parTrans" cxnId="{B58883E8-FC85-44B8-AF42-8D320524B8C0}">
      <dgm:prSet/>
      <dgm:spPr/>
      <dgm:t>
        <a:bodyPr/>
        <a:lstStyle/>
        <a:p>
          <a:endParaRPr lang="en-US"/>
        </a:p>
      </dgm:t>
    </dgm:pt>
    <dgm:pt modelId="{15DC2482-9631-48B8-83BA-448623D22D00}" type="sibTrans" cxnId="{B58883E8-FC85-44B8-AF42-8D320524B8C0}">
      <dgm:prSet/>
      <dgm:spPr/>
      <dgm:t>
        <a:bodyPr/>
        <a:lstStyle/>
        <a:p>
          <a:endParaRPr lang="en-US"/>
        </a:p>
      </dgm:t>
    </dgm:pt>
    <dgm:pt modelId="{7C6CFCFA-A973-40B4-87A5-BA297704B1D5}">
      <dgm:prSet/>
      <dgm:spPr/>
      <dgm:t>
        <a:bodyPr/>
        <a:lstStyle/>
        <a:p>
          <a:r>
            <a:rPr lang="en-US"/>
            <a:t>Metrics: RMSE = 1.01, R² = 0.58.</a:t>
          </a:r>
        </a:p>
      </dgm:t>
    </dgm:pt>
    <dgm:pt modelId="{8B48A3FA-8DAD-47B3-AE16-027AD5B8C0A3}" type="parTrans" cxnId="{F53FF3CC-96FB-493B-9696-BF49B6E5DC02}">
      <dgm:prSet/>
      <dgm:spPr/>
      <dgm:t>
        <a:bodyPr/>
        <a:lstStyle/>
        <a:p>
          <a:endParaRPr lang="en-US"/>
        </a:p>
      </dgm:t>
    </dgm:pt>
    <dgm:pt modelId="{CBB21FE9-E9B2-48D4-A28E-8F072262326D}" type="sibTrans" cxnId="{F53FF3CC-96FB-493B-9696-BF49B6E5DC02}">
      <dgm:prSet/>
      <dgm:spPr/>
      <dgm:t>
        <a:bodyPr/>
        <a:lstStyle/>
        <a:p>
          <a:endParaRPr lang="en-US"/>
        </a:p>
      </dgm:t>
    </dgm:pt>
    <dgm:pt modelId="{5BC16F03-63BB-410B-A0E5-2AD014F65889}" type="pres">
      <dgm:prSet presAssocID="{4163D849-C273-4B0A-BB9D-1E630BBAA8EF}" presName="linear" presStyleCnt="0">
        <dgm:presLayoutVars>
          <dgm:animLvl val="lvl"/>
          <dgm:resizeHandles val="exact"/>
        </dgm:presLayoutVars>
      </dgm:prSet>
      <dgm:spPr/>
    </dgm:pt>
    <dgm:pt modelId="{1045CEEE-0225-4D8B-94EF-5116A8DCB56C}" type="pres">
      <dgm:prSet presAssocID="{40186FA6-5FCB-4C39-82C8-37F40AB62416}" presName="parentText" presStyleLbl="node1" presStyleIdx="0" presStyleCnt="3">
        <dgm:presLayoutVars>
          <dgm:chMax val="0"/>
          <dgm:bulletEnabled val="1"/>
        </dgm:presLayoutVars>
      </dgm:prSet>
      <dgm:spPr/>
    </dgm:pt>
    <dgm:pt modelId="{068B1623-5180-48EE-A4AF-7229CCAEC25E}" type="pres">
      <dgm:prSet presAssocID="{A101FEF2-87ED-49FE-B594-7A352407E50E}" presName="spacer" presStyleCnt="0"/>
      <dgm:spPr/>
    </dgm:pt>
    <dgm:pt modelId="{E3D9A414-BF9A-400B-816F-EC2759A05CFE}" type="pres">
      <dgm:prSet presAssocID="{F46E5BB5-4070-4256-8A69-2613115B785D}" presName="parentText" presStyleLbl="node1" presStyleIdx="1" presStyleCnt="3">
        <dgm:presLayoutVars>
          <dgm:chMax val="0"/>
          <dgm:bulletEnabled val="1"/>
        </dgm:presLayoutVars>
      </dgm:prSet>
      <dgm:spPr/>
    </dgm:pt>
    <dgm:pt modelId="{BC544DF1-BD6E-4822-9A06-7046FCAB5349}" type="pres">
      <dgm:prSet presAssocID="{15DC2482-9631-48B8-83BA-448623D22D00}" presName="spacer" presStyleCnt="0"/>
      <dgm:spPr/>
    </dgm:pt>
    <dgm:pt modelId="{96425242-CFA1-4B80-A39B-CBCBEEAFAD27}" type="pres">
      <dgm:prSet presAssocID="{7C6CFCFA-A973-40B4-87A5-BA297704B1D5}" presName="parentText" presStyleLbl="node1" presStyleIdx="2" presStyleCnt="3">
        <dgm:presLayoutVars>
          <dgm:chMax val="0"/>
          <dgm:bulletEnabled val="1"/>
        </dgm:presLayoutVars>
      </dgm:prSet>
      <dgm:spPr/>
    </dgm:pt>
  </dgm:ptLst>
  <dgm:cxnLst>
    <dgm:cxn modelId="{8C280D06-9EFB-49D4-8D4C-652F3343643A}" type="presOf" srcId="{7C6CFCFA-A973-40B4-87A5-BA297704B1D5}" destId="{96425242-CFA1-4B80-A39B-CBCBEEAFAD27}" srcOrd="0" destOrd="0" presId="urn:microsoft.com/office/officeart/2005/8/layout/vList2"/>
    <dgm:cxn modelId="{3BA1001C-AB89-4925-9B40-36275DA1E994}" srcId="{4163D849-C273-4B0A-BB9D-1E630BBAA8EF}" destId="{40186FA6-5FCB-4C39-82C8-37F40AB62416}" srcOrd="0" destOrd="0" parTransId="{1C92F7F7-CB7E-4026-942C-8CB46295CF36}" sibTransId="{A101FEF2-87ED-49FE-B594-7A352407E50E}"/>
    <dgm:cxn modelId="{8C32D339-0DCA-4753-88A3-361FD260964A}" type="presOf" srcId="{40186FA6-5FCB-4C39-82C8-37F40AB62416}" destId="{1045CEEE-0225-4D8B-94EF-5116A8DCB56C}" srcOrd="0" destOrd="0" presId="urn:microsoft.com/office/officeart/2005/8/layout/vList2"/>
    <dgm:cxn modelId="{4DB78677-3DAC-41F2-AFBB-F8E4948CDF4B}" type="presOf" srcId="{4163D849-C273-4B0A-BB9D-1E630BBAA8EF}" destId="{5BC16F03-63BB-410B-A0E5-2AD014F65889}" srcOrd="0" destOrd="0" presId="urn:microsoft.com/office/officeart/2005/8/layout/vList2"/>
    <dgm:cxn modelId="{D3B2D177-1156-43B0-8851-16E850260945}" type="presOf" srcId="{F46E5BB5-4070-4256-8A69-2613115B785D}" destId="{E3D9A414-BF9A-400B-816F-EC2759A05CFE}" srcOrd="0" destOrd="0" presId="urn:microsoft.com/office/officeart/2005/8/layout/vList2"/>
    <dgm:cxn modelId="{F53FF3CC-96FB-493B-9696-BF49B6E5DC02}" srcId="{4163D849-C273-4B0A-BB9D-1E630BBAA8EF}" destId="{7C6CFCFA-A973-40B4-87A5-BA297704B1D5}" srcOrd="2" destOrd="0" parTransId="{8B48A3FA-8DAD-47B3-AE16-027AD5B8C0A3}" sibTransId="{CBB21FE9-E9B2-48D4-A28E-8F072262326D}"/>
    <dgm:cxn modelId="{B58883E8-FC85-44B8-AF42-8D320524B8C0}" srcId="{4163D849-C273-4B0A-BB9D-1E630BBAA8EF}" destId="{F46E5BB5-4070-4256-8A69-2613115B785D}" srcOrd="1" destOrd="0" parTransId="{66ADD9FC-5834-4DC8-B5F4-361E5C66DBB1}" sibTransId="{15DC2482-9631-48B8-83BA-448623D22D00}"/>
    <dgm:cxn modelId="{49683418-F7DB-4AAC-BA84-A415D686EED8}" type="presParOf" srcId="{5BC16F03-63BB-410B-A0E5-2AD014F65889}" destId="{1045CEEE-0225-4D8B-94EF-5116A8DCB56C}" srcOrd="0" destOrd="0" presId="urn:microsoft.com/office/officeart/2005/8/layout/vList2"/>
    <dgm:cxn modelId="{70D60D83-3F7E-49A4-A69D-A66ECC06DA69}" type="presParOf" srcId="{5BC16F03-63BB-410B-A0E5-2AD014F65889}" destId="{068B1623-5180-48EE-A4AF-7229CCAEC25E}" srcOrd="1" destOrd="0" presId="urn:microsoft.com/office/officeart/2005/8/layout/vList2"/>
    <dgm:cxn modelId="{C31CA652-4F1D-4303-9E82-F804750520D0}" type="presParOf" srcId="{5BC16F03-63BB-410B-A0E5-2AD014F65889}" destId="{E3D9A414-BF9A-400B-816F-EC2759A05CFE}" srcOrd="2" destOrd="0" presId="urn:microsoft.com/office/officeart/2005/8/layout/vList2"/>
    <dgm:cxn modelId="{75810AB1-C8EA-455C-B017-856E6BCBAB30}" type="presParOf" srcId="{5BC16F03-63BB-410B-A0E5-2AD014F65889}" destId="{BC544DF1-BD6E-4822-9A06-7046FCAB5349}" srcOrd="3" destOrd="0" presId="urn:microsoft.com/office/officeart/2005/8/layout/vList2"/>
    <dgm:cxn modelId="{3108228F-AA05-4DA6-B457-82EC71416F07}" type="presParOf" srcId="{5BC16F03-63BB-410B-A0E5-2AD014F65889}" destId="{96425242-CFA1-4B80-A39B-CBCBEEAFAD27}"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2518C3-BA31-46BE-B42C-1C00BE07BA35}"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583BC50-169E-444E-B1C1-CCA09D532C29}">
      <dgm:prSet/>
      <dgm:spPr/>
      <dgm:t>
        <a:bodyPr/>
        <a:lstStyle/>
        <a:p>
          <a:r>
            <a:rPr lang="en-US"/>
            <a:t>Challenges:</a:t>
          </a:r>
        </a:p>
      </dgm:t>
    </dgm:pt>
    <dgm:pt modelId="{C0B0BC8E-2D21-4EDF-8236-6E88FF6D9156}" type="parTrans" cxnId="{9BA3B8AD-9988-4450-9F20-E3D49FEACE61}">
      <dgm:prSet/>
      <dgm:spPr/>
      <dgm:t>
        <a:bodyPr/>
        <a:lstStyle/>
        <a:p>
          <a:endParaRPr lang="en-US"/>
        </a:p>
      </dgm:t>
    </dgm:pt>
    <dgm:pt modelId="{B8583595-6403-4C0A-B101-B845D9FE6083}" type="sibTrans" cxnId="{9BA3B8AD-9988-4450-9F20-E3D49FEACE61}">
      <dgm:prSet/>
      <dgm:spPr/>
      <dgm:t>
        <a:bodyPr/>
        <a:lstStyle/>
        <a:p>
          <a:endParaRPr lang="en-US"/>
        </a:p>
      </dgm:t>
    </dgm:pt>
    <dgm:pt modelId="{560A8CAC-4D0D-4506-AA8C-D113EC05EB95}">
      <dgm:prSet/>
      <dgm:spPr/>
      <dgm:t>
        <a:bodyPr/>
        <a:lstStyle/>
        <a:p>
          <a:r>
            <a:rPr lang="en-US"/>
            <a:t>Filtering data required detailed manual verification.</a:t>
          </a:r>
        </a:p>
      </dgm:t>
    </dgm:pt>
    <dgm:pt modelId="{714B1364-6A44-4CC1-B037-041CF03D5C4C}" type="parTrans" cxnId="{E3213962-B223-46FD-9C56-D01C0C5CB901}">
      <dgm:prSet/>
      <dgm:spPr/>
      <dgm:t>
        <a:bodyPr/>
        <a:lstStyle/>
        <a:p>
          <a:endParaRPr lang="en-US"/>
        </a:p>
      </dgm:t>
    </dgm:pt>
    <dgm:pt modelId="{EE6D025B-140C-4CCF-A164-8AB5C7BFFC45}" type="sibTrans" cxnId="{E3213962-B223-46FD-9C56-D01C0C5CB901}">
      <dgm:prSet/>
      <dgm:spPr/>
      <dgm:t>
        <a:bodyPr/>
        <a:lstStyle/>
        <a:p>
          <a:endParaRPr lang="en-US"/>
        </a:p>
      </dgm:t>
    </dgm:pt>
    <dgm:pt modelId="{34841463-A64C-45DA-99FD-62E85CBF11F9}">
      <dgm:prSet/>
      <dgm:spPr/>
      <dgm:t>
        <a:bodyPr/>
        <a:lstStyle/>
        <a:p>
          <a:r>
            <a:rPr lang="en-US"/>
            <a:t>Ensuring consistency across years.</a:t>
          </a:r>
        </a:p>
      </dgm:t>
    </dgm:pt>
    <dgm:pt modelId="{2A3D799F-4190-45B6-8CDB-F57E4B5ED9D3}" type="parTrans" cxnId="{F3449FB0-9158-4A1E-B44B-4366DA55FADA}">
      <dgm:prSet/>
      <dgm:spPr/>
      <dgm:t>
        <a:bodyPr/>
        <a:lstStyle/>
        <a:p>
          <a:endParaRPr lang="en-US"/>
        </a:p>
      </dgm:t>
    </dgm:pt>
    <dgm:pt modelId="{E1638896-6325-4A9D-B6F3-DD61B054ADCC}" type="sibTrans" cxnId="{F3449FB0-9158-4A1E-B44B-4366DA55FADA}">
      <dgm:prSet/>
      <dgm:spPr/>
      <dgm:t>
        <a:bodyPr/>
        <a:lstStyle/>
        <a:p>
          <a:endParaRPr lang="en-US"/>
        </a:p>
      </dgm:t>
    </dgm:pt>
    <dgm:pt modelId="{2FB1C25F-740C-44BA-B443-AC05FF01F729}">
      <dgm:prSet/>
      <dgm:spPr/>
      <dgm:t>
        <a:bodyPr/>
        <a:lstStyle/>
        <a:p>
          <a:r>
            <a:rPr lang="en-US"/>
            <a:t>Limitations:</a:t>
          </a:r>
        </a:p>
      </dgm:t>
    </dgm:pt>
    <dgm:pt modelId="{06BDF9E2-AFBE-4CD7-8B45-672955702A0B}" type="parTrans" cxnId="{235793A2-ED2D-41B2-8F2F-6C21CB6F36B3}">
      <dgm:prSet/>
      <dgm:spPr/>
      <dgm:t>
        <a:bodyPr/>
        <a:lstStyle/>
        <a:p>
          <a:endParaRPr lang="en-US"/>
        </a:p>
      </dgm:t>
    </dgm:pt>
    <dgm:pt modelId="{6032BE3D-E3CE-4F96-BD02-986FCE75D195}" type="sibTrans" cxnId="{235793A2-ED2D-41B2-8F2F-6C21CB6F36B3}">
      <dgm:prSet/>
      <dgm:spPr/>
      <dgm:t>
        <a:bodyPr/>
        <a:lstStyle/>
        <a:p>
          <a:endParaRPr lang="en-US"/>
        </a:p>
      </dgm:t>
    </dgm:pt>
    <dgm:pt modelId="{1F8324FC-AAFD-49C4-BA63-353034AD5C29}">
      <dgm:prSet/>
      <dgm:spPr/>
      <dgm:t>
        <a:bodyPr/>
        <a:lstStyle/>
        <a:p>
          <a:r>
            <a:rPr lang="en-US"/>
            <a:t>Model explains 58% of variance.</a:t>
          </a:r>
        </a:p>
      </dgm:t>
    </dgm:pt>
    <dgm:pt modelId="{5CC4DBBB-6AE1-4E42-A423-6B2BD4E44EA4}" type="parTrans" cxnId="{755507C1-7DC8-4326-98CB-553EB627E4AA}">
      <dgm:prSet/>
      <dgm:spPr/>
      <dgm:t>
        <a:bodyPr/>
        <a:lstStyle/>
        <a:p>
          <a:endParaRPr lang="en-US"/>
        </a:p>
      </dgm:t>
    </dgm:pt>
    <dgm:pt modelId="{7880D599-CC8E-493F-8008-57006E840CFE}" type="sibTrans" cxnId="{755507C1-7DC8-4326-98CB-553EB627E4AA}">
      <dgm:prSet/>
      <dgm:spPr/>
      <dgm:t>
        <a:bodyPr/>
        <a:lstStyle/>
        <a:p>
          <a:endParaRPr lang="en-US"/>
        </a:p>
      </dgm:t>
    </dgm:pt>
    <dgm:pt modelId="{3FFC439C-BE60-4402-AE86-912A4701A376}">
      <dgm:prSet/>
      <dgm:spPr/>
      <dgm:t>
        <a:bodyPr/>
        <a:lstStyle/>
        <a:p>
          <a:r>
            <a:rPr lang="en-US"/>
            <a:t>Sudden events like wildfires are not included.</a:t>
          </a:r>
        </a:p>
      </dgm:t>
    </dgm:pt>
    <dgm:pt modelId="{47B317A4-BA0F-422C-A1A5-74B8DCFB55A9}" type="parTrans" cxnId="{4F8D4E95-52F2-4E69-96DC-8B7015D84EED}">
      <dgm:prSet/>
      <dgm:spPr/>
      <dgm:t>
        <a:bodyPr/>
        <a:lstStyle/>
        <a:p>
          <a:endParaRPr lang="en-US"/>
        </a:p>
      </dgm:t>
    </dgm:pt>
    <dgm:pt modelId="{4FF6933C-079C-4332-81D6-BBD67777A2B6}" type="sibTrans" cxnId="{4F8D4E95-52F2-4E69-96DC-8B7015D84EED}">
      <dgm:prSet/>
      <dgm:spPr/>
      <dgm:t>
        <a:bodyPr/>
        <a:lstStyle/>
        <a:p>
          <a:endParaRPr lang="en-US"/>
        </a:p>
      </dgm:t>
    </dgm:pt>
    <dgm:pt modelId="{36D9021D-6B62-47EA-B35D-941599CFBF9E}" type="pres">
      <dgm:prSet presAssocID="{E52518C3-BA31-46BE-B42C-1C00BE07BA35}" presName="linear" presStyleCnt="0">
        <dgm:presLayoutVars>
          <dgm:animLvl val="lvl"/>
          <dgm:resizeHandles val="exact"/>
        </dgm:presLayoutVars>
      </dgm:prSet>
      <dgm:spPr/>
    </dgm:pt>
    <dgm:pt modelId="{53124F93-24F2-45F9-ADEB-F758FDEE3C3B}" type="pres">
      <dgm:prSet presAssocID="{C583BC50-169E-444E-B1C1-CCA09D532C29}" presName="parentText" presStyleLbl="node1" presStyleIdx="0" presStyleCnt="2">
        <dgm:presLayoutVars>
          <dgm:chMax val="0"/>
          <dgm:bulletEnabled val="1"/>
        </dgm:presLayoutVars>
      </dgm:prSet>
      <dgm:spPr/>
    </dgm:pt>
    <dgm:pt modelId="{6D5EAF35-26C8-4D49-A257-96890FD53B0B}" type="pres">
      <dgm:prSet presAssocID="{C583BC50-169E-444E-B1C1-CCA09D532C29}" presName="childText" presStyleLbl="revTx" presStyleIdx="0" presStyleCnt="2">
        <dgm:presLayoutVars>
          <dgm:bulletEnabled val="1"/>
        </dgm:presLayoutVars>
      </dgm:prSet>
      <dgm:spPr/>
    </dgm:pt>
    <dgm:pt modelId="{36947038-B31B-4308-96D0-E07CED8B2944}" type="pres">
      <dgm:prSet presAssocID="{2FB1C25F-740C-44BA-B443-AC05FF01F729}" presName="parentText" presStyleLbl="node1" presStyleIdx="1" presStyleCnt="2">
        <dgm:presLayoutVars>
          <dgm:chMax val="0"/>
          <dgm:bulletEnabled val="1"/>
        </dgm:presLayoutVars>
      </dgm:prSet>
      <dgm:spPr/>
    </dgm:pt>
    <dgm:pt modelId="{2EA4F97F-5E17-4F01-979A-2132FD9AEBBD}" type="pres">
      <dgm:prSet presAssocID="{2FB1C25F-740C-44BA-B443-AC05FF01F729}" presName="childText" presStyleLbl="revTx" presStyleIdx="1" presStyleCnt="2">
        <dgm:presLayoutVars>
          <dgm:bulletEnabled val="1"/>
        </dgm:presLayoutVars>
      </dgm:prSet>
      <dgm:spPr/>
    </dgm:pt>
  </dgm:ptLst>
  <dgm:cxnLst>
    <dgm:cxn modelId="{E3213962-B223-46FD-9C56-D01C0C5CB901}" srcId="{C583BC50-169E-444E-B1C1-CCA09D532C29}" destId="{560A8CAC-4D0D-4506-AA8C-D113EC05EB95}" srcOrd="0" destOrd="0" parTransId="{714B1364-6A44-4CC1-B037-041CF03D5C4C}" sibTransId="{EE6D025B-140C-4CCF-A164-8AB5C7BFFC45}"/>
    <dgm:cxn modelId="{9229D549-30C6-4734-BDD7-DF782A99E2EA}" type="presOf" srcId="{2FB1C25F-740C-44BA-B443-AC05FF01F729}" destId="{36947038-B31B-4308-96D0-E07CED8B2944}" srcOrd="0" destOrd="0" presId="urn:microsoft.com/office/officeart/2005/8/layout/vList2"/>
    <dgm:cxn modelId="{9232E84E-3105-48FE-84B0-40BA6C34CE95}" type="presOf" srcId="{E52518C3-BA31-46BE-B42C-1C00BE07BA35}" destId="{36D9021D-6B62-47EA-B35D-941599CFBF9E}" srcOrd="0" destOrd="0" presId="urn:microsoft.com/office/officeart/2005/8/layout/vList2"/>
    <dgm:cxn modelId="{E7D3BB51-6F9F-410F-AC80-C2F66A7F1C1C}" type="presOf" srcId="{3FFC439C-BE60-4402-AE86-912A4701A376}" destId="{2EA4F97F-5E17-4F01-979A-2132FD9AEBBD}" srcOrd="0" destOrd="1" presId="urn:microsoft.com/office/officeart/2005/8/layout/vList2"/>
    <dgm:cxn modelId="{4F8D4E95-52F2-4E69-96DC-8B7015D84EED}" srcId="{2FB1C25F-740C-44BA-B443-AC05FF01F729}" destId="{3FFC439C-BE60-4402-AE86-912A4701A376}" srcOrd="1" destOrd="0" parTransId="{47B317A4-BA0F-422C-A1A5-74B8DCFB55A9}" sibTransId="{4FF6933C-079C-4332-81D6-BBD67777A2B6}"/>
    <dgm:cxn modelId="{CF3B9895-45AF-4C1B-B5F7-849FD3440172}" type="presOf" srcId="{34841463-A64C-45DA-99FD-62E85CBF11F9}" destId="{6D5EAF35-26C8-4D49-A257-96890FD53B0B}" srcOrd="0" destOrd="1" presId="urn:microsoft.com/office/officeart/2005/8/layout/vList2"/>
    <dgm:cxn modelId="{235793A2-ED2D-41B2-8F2F-6C21CB6F36B3}" srcId="{E52518C3-BA31-46BE-B42C-1C00BE07BA35}" destId="{2FB1C25F-740C-44BA-B443-AC05FF01F729}" srcOrd="1" destOrd="0" parTransId="{06BDF9E2-AFBE-4CD7-8B45-672955702A0B}" sibTransId="{6032BE3D-E3CE-4F96-BD02-986FCE75D195}"/>
    <dgm:cxn modelId="{9BA3B8AD-9988-4450-9F20-E3D49FEACE61}" srcId="{E52518C3-BA31-46BE-B42C-1C00BE07BA35}" destId="{C583BC50-169E-444E-B1C1-CCA09D532C29}" srcOrd="0" destOrd="0" parTransId="{C0B0BC8E-2D21-4EDF-8236-6E88FF6D9156}" sibTransId="{B8583595-6403-4C0A-B101-B845D9FE6083}"/>
    <dgm:cxn modelId="{F3449FB0-9158-4A1E-B44B-4366DA55FADA}" srcId="{C583BC50-169E-444E-B1C1-CCA09D532C29}" destId="{34841463-A64C-45DA-99FD-62E85CBF11F9}" srcOrd="1" destOrd="0" parTransId="{2A3D799F-4190-45B6-8CDB-F57E4B5ED9D3}" sibTransId="{E1638896-6325-4A9D-B6F3-DD61B054ADCC}"/>
    <dgm:cxn modelId="{4C5D22B8-21FA-4DEC-8520-281E645B62AE}" type="presOf" srcId="{C583BC50-169E-444E-B1C1-CCA09D532C29}" destId="{53124F93-24F2-45F9-ADEB-F758FDEE3C3B}" srcOrd="0" destOrd="0" presId="urn:microsoft.com/office/officeart/2005/8/layout/vList2"/>
    <dgm:cxn modelId="{1553BEBA-30C3-4CB4-9D6D-3B75CCD41DA6}" type="presOf" srcId="{1F8324FC-AAFD-49C4-BA63-353034AD5C29}" destId="{2EA4F97F-5E17-4F01-979A-2132FD9AEBBD}" srcOrd="0" destOrd="0" presId="urn:microsoft.com/office/officeart/2005/8/layout/vList2"/>
    <dgm:cxn modelId="{755507C1-7DC8-4326-98CB-553EB627E4AA}" srcId="{2FB1C25F-740C-44BA-B443-AC05FF01F729}" destId="{1F8324FC-AAFD-49C4-BA63-353034AD5C29}" srcOrd="0" destOrd="0" parTransId="{5CC4DBBB-6AE1-4E42-A423-6B2BD4E44EA4}" sibTransId="{7880D599-CC8E-493F-8008-57006E840CFE}"/>
    <dgm:cxn modelId="{BF2D0EF9-9CE8-4706-8187-45750192FCD6}" type="presOf" srcId="{560A8CAC-4D0D-4506-AA8C-D113EC05EB95}" destId="{6D5EAF35-26C8-4D49-A257-96890FD53B0B}" srcOrd="0" destOrd="0" presId="urn:microsoft.com/office/officeart/2005/8/layout/vList2"/>
    <dgm:cxn modelId="{51DF2959-42AE-4180-8D11-E670BC8BE30A}" type="presParOf" srcId="{36D9021D-6B62-47EA-B35D-941599CFBF9E}" destId="{53124F93-24F2-45F9-ADEB-F758FDEE3C3B}" srcOrd="0" destOrd="0" presId="urn:microsoft.com/office/officeart/2005/8/layout/vList2"/>
    <dgm:cxn modelId="{5BDAB5A6-8336-429F-9198-ECB39E347401}" type="presParOf" srcId="{36D9021D-6B62-47EA-B35D-941599CFBF9E}" destId="{6D5EAF35-26C8-4D49-A257-96890FD53B0B}" srcOrd="1" destOrd="0" presId="urn:microsoft.com/office/officeart/2005/8/layout/vList2"/>
    <dgm:cxn modelId="{588077D5-D230-4083-A915-4BAC34B252AC}" type="presParOf" srcId="{36D9021D-6B62-47EA-B35D-941599CFBF9E}" destId="{36947038-B31B-4308-96D0-E07CED8B2944}" srcOrd="2" destOrd="0" presId="urn:microsoft.com/office/officeart/2005/8/layout/vList2"/>
    <dgm:cxn modelId="{15C4A0F8-5791-4710-A6DF-4493A5008456}" type="presParOf" srcId="{36D9021D-6B62-47EA-B35D-941599CFBF9E}" destId="{2EA4F97F-5E17-4F01-979A-2132FD9AEBBD}" srcOrd="3"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496027A-E354-4147-A8D7-C2125CF158C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68A2B7A-83B0-472A-9279-1854850702DE}">
      <dgm:prSet/>
      <dgm:spPr/>
      <dgm:t>
        <a:bodyPr/>
        <a:lstStyle/>
        <a:p>
          <a:pPr>
            <a:defRPr cap="all"/>
          </a:pPr>
          <a:r>
            <a:rPr lang="en-US"/>
            <a:t>Incorporate additional features like meteorological and industrial data.</a:t>
          </a:r>
        </a:p>
      </dgm:t>
    </dgm:pt>
    <dgm:pt modelId="{4683E35E-D9E3-4323-88D4-F3F21CE4C76E}" type="parTrans" cxnId="{28BE8222-AEA0-443D-B708-CFE5418445B9}">
      <dgm:prSet/>
      <dgm:spPr/>
      <dgm:t>
        <a:bodyPr/>
        <a:lstStyle/>
        <a:p>
          <a:endParaRPr lang="en-US"/>
        </a:p>
      </dgm:t>
    </dgm:pt>
    <dgm:pt modelId="{17053B27-FA34-46B3-A81C-AB92F6E4E8A3}" type="sibTrans" cxnId="{28BE8222-AEA0-443D-B708-CFE5418445B9}">
      <dgm:prSet/>
      <dgm:spPr/>
      <dgm:t>
        <a:bodyPr/>
        <a:lstStyle/>
        <a:p>
          <a:endParaRPr lang="en-US"/>
        </a:p>
      </dgm:t>
    </dgm:pt>
    <dgm:pt modelId="{E58D1C87-D30B-4A1F-BCC3-0841F12E6CD8}">
      <dgm:prSet/>
      <dgm:spPr/>
      <dgm:t>
        <a:bodyPr/>
        <a:lstStyle/>
        <a:p>
          <a:pPr>
            <a:defRPr cap="all"/>
          </a:pPr>
          <a:r>
            <a:rPr lang="en-US"/>
            <a:t>Extend analysis to include real-time applications.</a:t>
          </a:r>
        </a:p>
      </dgm:t>
    </dgm:pt>
    <dgm:pt modelId="{F1768F02-CCE4-472D-8EC6-8BE6D2F7B383}" type="parTrans" cxnId="{89078D38-7FB9-4549-8C57-9E849C990C9E}">
      <dgm:prSet/>
      <dgm:spPr/>
      <dgm:t>
        <a:bodyPr/>
        <a:lstStyle/>
        <a:p>
          <a:endParaRPr lang="en-US"/>
        </a:p>
      </dgm:t>
    </dgm:pt>
    <dgm:pt modelId="{290B88BC-9ABF-4F3A-9C1A-D69D66B12814}" type="sibTrans" cxnId="{89078D38-7FB9-4549-8C57-9E849C990C9E}">
      <dgm:prSet/>
      <dgm:spPr/>
      <dgm:t>
        <a:bodyPr/>
        <a:lstStyle/>
        <a:p>
          <a:endParaRPr lang="en-US"/>
        </a:p>
      </dgm:t>
    </dgm:pt>
    <dgm:pt modelId="{324F8B1B-59AD-440F-B90F-D28684C8EE24}">
      <dgm:prSet/>
      <dgm:spPr/>
      <dgm:t>
        <a:bodyPr/>
        <a:lstStyle/>
        <a:p>
          <a:pPr>
            <a:defRPr cap="all"/>
          </a:pPr>
          <a:r>
            <a:rPr lang="en-US"/>
            <a:t>Develop public dashboards for immediate data use.</a:t>
          </a:r>
        </a:p>
      </dgm:t>
    </dgm:pt>
    <dgm:pt modelId="{740E4611-E441-4253-A7BF-CC89DF970F8C}" type="parTrans" cxnId="{EBAF270E-4636-46A5-9068-AEAC84510217}">
      <dgm:prSet/>
      <dgm:spPr/>
      <dgm:t>
        <a:bodyPr/>
        <a:lstStyle/>
        <a:p>
          <a:endParaRPr lang="en-US"/>
        </a:p>
      </dgm:t>
    </dgm:pt>
    <dgm:pt modelId="{403B07B8-115F-4457-85CB-6977AD354EA8}" type="sibTrans" cxnId="{EBAF270E-4636-46A5-9068-AEAC84510217}">
      <dgm:prSet/>
      <dgm:spPr/>
      <dgm:t>
        <a:bodyPr/>
        <a:lstStyle/>
        <a:p>
          <a:endParaRPr lang="en-US"/>
        </a:p>
      </dgm:t>
    </dgm:pt>
    <dgm:pt modelId="{182BFC1B-D955-4ECC-B8F4-28121ACC0383}" type="pres">
      <dgm:prSet presAssocID="{3496027A-E354-4147-A8D7-C2125CF158C1}" presName="root" presStyleCnt="0">
        <dgm:presLayoutVars>
          <dgm:dir/>
          <dgm:resizeHandles val="exact"/>
        </dgm:presLayoutVars>
      </dgm:prSet>
      <dgm:spPr/>
    </dgm:pt>
    <dgm:pt modelId="{B382FA02-D083-4C7E-8E3A-9EFF9042B19A}" type="pres">
      <dgm:prSet presAssocID="{668A2B7A-83B0-472A-9279-1854850702DE}" presName="compNode" presStyleCnt="0"/>
      <dgm:spPr/>
    </dgm:pt>
    <dgm:pt modelId="{91201AC6-AA95-4E2A-ABAD-2659E345384A}" type="pres">
      <dgm:prSet presAssocID="{668A2B7A-83B0-472A-9279-1854850702DE}" presName="iconBgRect" presStyleLbl="bgShp" presStyleIdx="0" presStyleCnt="3"/>
      <dgm:spPr/>
    </dgm:pt>
    <dgm:pt modelId="{93623563-5B02-4EAE-90BA-DC9C8EB55962}" type="pres">
      <dgm:prSet presAssocID="{668A2B7A-83B0-472A-9279-1854850702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ainy scene"/>
        </a:ext>
      </dgm:extLst>
    </dgm:pt>
    <dgm:pt modelId="{1EC5B5E6-6641-48C3-A22E-F4BD818882E1}" type="pres">
      <dgm:prSet presAssocID="{668A2B7A-83B0-472A-9279-1854850702DE}" presName="spaceRect" presStyleCnt="0"/>
      <dgm:spPr/>
    </dgm:pt>
    <dgm:pt modelId="{B0CC944C-8768-45BB-B783-256DFBB587C9}" type="pres">
      <dgm:prSet presAssocID="{668A2B7A-83B0-472A-9279-1854850702DE}" presName="textRect" presStyleLbl="revTx" presStyleIdx="0" presStyleCnt="3">
        <dgm:presLayoutVars>
          <dgm:chMax val="1"/>
          <dgm:chPref val="1"/>
        </dgm:presLayoutVars>
      </dgm:prSet>
      <dgm:spPr/>
    </dgm:pt>
    <dgm:pt modelId="{A3A7F42F-E853-4B92-B3A0-811213366B94}" type="pres">
      <dgm:prSet presAssocID="{17053B27-FA34-46B3-A81C-AB92F6E4E8A3}" presName="sibTrans" presStyleCnt="0"/>
      <dgm:spPr/>
    </dgm:pt>
    <dgm:pt modelId="{F3599E1A-4E56-4B12-8B63-F67170EAA2B9}" type="pres">
      <dgm:prSet presAssocID="{E58D1C87-D30B-4A1F-BCC3-0841F12E6CD8}" presName="compNode" presStyleCnt="0"/>
      <dgm:spPr/>
    </dgm:pt>
    <dgm:pt modelId="{42C0E3FC-8D06-452F-A187-EBE3C6CAA9D0}" type="pres">
      <dgm:prSet presAssocID="{E58D1C87-D30B-4A1F-BCC3-0841F12E6CD8}" presName="iconBgRect" presStyleLbl="bgShp" presStyleIdx="1" presStyleCnt="3"/>
      <dgm:spPr/>
    </dgm:pt>
    <dgm:pt modelId="{3CD33163-89AC-4254-8C06-7A2C34AE5FD3}" type="pres">
      <dgm:prSet presAssocID="{E58D1C87-D30B-4A1F-BCC3-0841F12E6CD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F7529358-0BCC-478B-A304-DF87F752133B}" type="pres">
      <dgm:prSet presAssocID="{E58D1C87-D30B-4A1F-BCC3-0841F12E6CD8}" presName="spaceRect" presStyleCnt="0"/>
      <dgm:spPr/>
    </dgm:pt>
    <dgm:pt modelId="{7FB36E20-D77F-48E8-805E-D7104270C7CE}" type="pres">
      <dgm:prSet presAssocID="{E58D1C87-D30B-4A1F-BCC3-0841F12E6CD8}" presName="textRect" presStyleLbl="revTx" presStyleIdx="1" presStyleCnt="3">
        <dgm:presLayoutVars>
          <dgm:chMax val="1"/>
          <dgm:chPref val="1"/>
        </dgm:presLayoutVars>
      </dgm:prSet>
      <dgm:spPr/>
    </dgm:pt>
    <dgm:pt modelId="{57C26568-9371-44F3-835D-EC5AE7CC7248}" type="pres">
      <dgm:prSet presAssocID="{290B88BC-9ABF-4F3A-9C1A-D69D66B12814}" presName="sibTrans" presStyleCnt="0"/>
      <dgm:spPr/>
    </dgm:pt>
    <dgm:pt modelId="{D547EDD8-9169-43B3-AB15-74503FE1786B}" type="pres">
      <dgm:prSet presAssocID="{324F8B1B-59AD-440F-B90F-D28684C8EE24}" presName="compNode" presStyleCnt="0"/>
      <dgm:spPr/>
    </dgm:pt>
    <dgm:pt modelId="{D1608051-D7AD-416F-A73A-C7B40F9F5495}" type="pres">
      <dgm:prSet presAssocID="{324F8B1B-59AD-440F-B90F-D28684C8EE24}" presName="iconBgRect" presStyleLbl="bgShp" presStyleIdx="2" presStyleCnt="3"/>
      <dgm:spPr/>
    </dgm:pt>
    <dgm:pt modelId="{CC043F62-9470-4AF9-883B-5BB204AB862C}" type="pres">
      <dgm:prSet presAssocID="{324F8B1B-59AD-440F-B90F-D28684C8EE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9DCFC798-69CF-4735-A813-17093760D9B5}" type="pres">
      <dgm:prSet presAssocID="{324F8B1B-59AD-440F-B90F-D28684C8EE24}" presName="spaceRect" presStyleCnt="0"/>
      <dgm:spPr/>
    </dgm:pt>
    <dgm:pt modelId="{05281056-4F5B-4285-8A89-CA79E2F7213D}" type="pres">
      <dgm:prSet presAssocID="{324F8B1B-59AD-440F-B90F-D28684C8EE24}" presName="textRect" presStyleLbl="revTx" presStyleIdx="2" presStyleCnt="3">
        <dgm:presLayoutVars>
          <dgm:chMax val="1"/>
          <dgm:chPref val="1"/>
        </dgm:presLayoutVars>
      </dgm:prSet>
      <dgm:spPr/>
    </dgm:pt>
  </dgm:ptLst>
  <dgm:cxnLst>
    <dgm:cxn modelId="{EBAF270E-4636-46A5-9068-AEAC84510217}" srcId="{3496027A-E354-4147-A8D7-C2125CF158C1}" destId="{324F8B1B-59AD-440F-B90F-D28684C8EE24}" srcOrd="2" destOrd="0" parTransId="{740E4611-E441-4253-A7BF-CC89DF970F8C}" sibTransId="{403B07B8-115F-4457-85CB-6977AD354EA8}"/>
    <dgm:cxn modelId="{28BE8222-AEA0-443D-B708-CFE5418445B9}" srcId="{3496027A-E354-4147-A8D7-C2125CF158C1}" destId="{668A2B7A-83B0-472A-9279-1854850702DE}" srcOrd="0" destOrd="0" parTransId="{4683E35E-D9E3-4323-88D4-F3F21CE4C76E}" sibTransId="{17053B27-FA34-46B3-A81C-AB92F6E4E8A3}"/>
    <dgm:cxn modelId="{234F2823-DCBA-4ED5-8F82-F2CAF4BC3CA9}" type="presOf" srcId="{324F8B1B-59AD-440F-B90F-D28684C8EE24}" destId="{05281056-4F5B-4285-8A89-CA79E2F7213D}" srcOrd="0" destOrd="0" presId="urn:microsoft.com/office/officeart/2018/5/layout/IconCircleLabelList"/>
    <dgm:cxn modelId="{BF70AB23-B586-4AF8-8FAD-8A854E274B96}" type="presOf" srcId="{E58D1C87-D30B-4A1F-BCC3-0841F12E6CD8}" destId="{7FB36E20-D77F-48E8-805E-D7104270C7CE}" srcOrd="0" destOrd="0" presId="urn:microsoft.com/office/officeart/2018/5/layout/IconCircleLabelList"/>
    <dgm:cxn modelId="{89078D38-7FB9-4549-8C57-9E849C990C9E}" srcId="{3496027A-E354-4147-A8D7-C2125CF158C1}" destId="{E58D1C87-D30B-4A1F-BCC3-0841F12E6CD8}" srcOrd="1" destOrd="0" parTransId="{F1768F02-CCE4-472D-8EC6-8BE6D2F7B383}" sibTransId="{290B88BC-9ABF-4F3A-9C1A-D69D66B12814}"/>
    <dgm:cxn modelId="{C072044A-DF67-4420-92CC-664E3971D245}" type="presOf" srcId="{3496027A-E354-4147-A8D7-C2125CF158C1}" destId="{182BFC1B-D955-4ECC-B8F4-28121ACC0383}" srcOrd="0" destOrd="0" presId="urn:microsoft.com/office/officeart/2018/5/layout/IconCircleLabelList"/>
    <dgm:cxn modelId="{FEB2A45A-F10D-4FAA-A2EE-6B9B9060A1D1}" type="presOf" srcId="{668A2B7A-83B0-472A-9279-1854850702DE}" destId="{B0CC944C-8768-45BB-B783-256DFBB587C9}" srcOrd="0" destOrd="0" presId="urn:microsoft.com/office/officeart/2018/5/layout/IconCircleLabelList"/>
    <dgm:cxn modelId="{A0BA8DA4-8744-4D35-B54C-CAB9471B3882}" type="presParOf" srcId="{182BFC1B-D955-4ECC-B8F4-28121ACC0383}" destId="{B382FA02-D083-4C7E-8E3A-9EFF9042B19A}" srcOrd="0" destOrd="0" presId="urn:microsoft.com/office/officeart/2018/5/layout/IconCircleLabelList"/>
    <dgm:cxn modelId="{670BA59C-4E0F-4DDB-8ADD-670C880768FE}" type="presParOf" srcId="{B382FA02-D083-4C7E-8E3A-9EFF9042B19A}" destId="{91201AC6-AA95-4E2A-ABAD-2659E345384A}" srcOrd="0" destOrd="0" presId="urn:microsoft.com/office/officeart/2018/5/layout/IconCircleLabelList"/>
    <dgm:cxn modelId="{3881571C-911A-464B-87ED-474D014673F9}" type="presParOf" srcId="{B382FA02-D083-4C7E-8E3A-9EFF9042B19A}" destId="{93623563-5B02-4EAE-90BA-DC9C8EB55962}" srcOrd="1" destOrd="0" presId="urn:microsoft.com/office/officeart/2018/5/layout/IconCircleLabelList"/>
    <dgm:cxn modelId="{724067DE-2F9C-4488-863B-72E2A3AA142A}" type="presParOf" srcId="{B382FA02-D083-4C7E-8E3A-9EFF9042B19A}" destId="{1EC5B5E6-6641-48C3-A22E-F4BD818882E1}" srcOrd="2" destOrd="0" presId="urn:microsoft.com/office/officeart/2018/5/layout/IconCircleLabelList"/>
    <dgm:cxn modelId="{28CAA621-9620-43F8-ABC8-2F8FA6029475}" type="presParOf" srcId="{B382FA02-D083-4C7E-8E3A-9EFF9042B19A}" destId="{B0CC944C-8768-45BB-B783-256DFBB587C9}" srcOrd="3" destOrd="0" presId="urn:microsoft.com/office/officeart/2018/5/layout/IconCircleLabelList"/>
    <dgm:cxn modelId="{354B705A-E5DB-4496-BF0E-74BA12A4D90F}" type="presParOf" srcId="{182BFC1B-D955-4ECC-B8F4-28121ACC0383}" destId="{A3A7F42F-E853-4B92-B3A0-811213366B94}" srcOrd="1" destOrd="0" presId="urn:microsoft.com/office/officeart/2018/5/layout/IconCircleLabelList"/>
    <dgm:cxn modelId="{F18BE160-88D8-4BBF-86D5-31F29BF66D31}" type="presParOf" srcId="{182BFC1B-D955-4ECC-B8F4-28121ACC0383}" destId="{F3599E1A-4E56-4B12-8B63-F67170EAA2B9}" srcOrd="2" destOrd="0" presId="urn:microsoft.com/office/officeart/2018/5/layout/IconCircleLabelList"/>
    <dgm:cxn modelId="{319D9D36-3980-4846-A70C-82BE898B9841}" type="presParOf" srcId="{F3599E1A-4E56-4B12-8B63-F67170EAA2B9}" destId="{42C0E3FC-8D06-452F-A187-EBE3C6CAA9D0}" srcOrd="0" destOrd="0" presId="urn:microsoft.com/office/officeart/2018/5/layout/IconCircleLabelList"/>
    <dgm:cxn modelId="{60F6BC99-5192-41CA-9A0F-D7E98379DB33}" type="presParOf" srcId="{F3599E1A-4E56-4B12-8B63-F67170EAA2B9}" destId="{3CD33163-89AC-4254-8C06-7A2C34AE5FD3}" srcOrd="1" destOrd="0" presId="urn:microsoft.com/office/officeart/2018/5/layout/IconCircleLabelList"/>
    <dgm:cxn modelId="{E0A9FA40-DEF8-4C04-AE54-0CC593B1EAC6}" type="presParOf" srcId="{F3599E1A-4E56-4B12-8B63-F67170EAA2B9}" destId="{F7529358-0BCC-478B-A304-DF87F752133B}" srcOrd="2" destOrd="0" presId="urn:microsoft.com/office/officeart/2018/5/layout/IconCircleLabelList"/>
    <dgm:cxn modelId="{F6A569CF-831D-43FF-AF8C-179803462CAA}" type="presParOf" srcId="{F3599E1A-4E56-4B12-8B63-F67170EAA2B9}" destId="{7FB36E20-D77F-48E8-805E-D7104270C7CE}" srcOrd="3" destOrd="0" presId="urn:microsoft.com/office/officeart/2018/5/layout/IconCircleLabelList"/>
    <dgm:cxn modelId="{201E657E-D059-4AB3-AC57-3E104F4C3C1A}" type="presParOf" srcId="{182BFC1B-D955-4ECC-B8F4-28121ACC0383}" destId="{57C26568-9371-44F3-835D-EC5AE7CC7248}" srcOrd="3" destOrd="0" presId="urn:microsoft.com/office/officeart/2018/5/layout/IconCircleLabelList"/>
    <dgm:cxn modelId="{14A28BF1-35F2-4410-A6DB-4C6C3869F8BC}" type="presParOf" srcId="{182BFC1B-D955-4ECC-B8F4-28121ACC0383}" destId="{D547EDD8-9169-43B3-AB15-74503FE1786B}" srcOrd="4" destOrd="0" presId="urn:microsoft.com/office/officeart/2018/5/layout/IconCircleLabelList"/>
    <dgm:cxn modelId="{A24D8DDC-5BE3-4B35-BEB0-4400BB433F76}" type="presParOf" srcId="{D547EDD8-9169-43B3-AB15-74503FE1786B}" destId="{D1608051-D7AD-416F-A73A-C7B40F9F5495}" srcOrd="0" destOrd="0" presId="urn:microsoft.com/office/officeart/2018/5/layout/IconCircleLabelList"/>
    <dgm:cxn modelId="{5823557E-504D-40CF-AF99-FED65119E7BC}" type="presParOf" srcId="{D547EDD8-9169-43B3-AB15-74503FE1786B}" destId="{CC043F62-9470-4AF9-883B-5BB204AB862C}" srcOrd="1" destOrd="0" presId="urn:microsoft.com/office/officeart/2018/5/layout/IconCircleLabelList"/>
    <dgm:cxn modelId="{1BB92DA6-439D-4874-9F0A-5DCBFEA75100}" type="presParOf" srcId="{D547EDD8-9169-43B3-AB15-74503FE1786B}" destId="{9DCFC798-69CF-4735-A813-17093760D9B5}" srcOrd="2" destOrd="0" presId="urn:microsoft.com/office/officeart/2018/5/layout/IconCircleLabelList"/>
    <dgm:cxn modelId="{0E779B55-CD71-4AE3-9CE7-E0990C8707E6}" type="presParOf" srcId="{D547EDD8-9169-43B3-AB15-74503FE1786B}" destId="{05281056-4F5B-4285-8A89-CA79E2F7213D}"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19C6FA-46BB-49C3-96CE-C9DD88FBD09C}">
      <dsp:nvSpPr>
        <dsp:cNvPr id="0" name=""/>
        <dsp:cNvSpPr/>
      </dsp:nvSpPr>
      <dsp:spPr>
        <a:xfrm>
          <a:off x="0" y="531"/>
          <a:ext cx="78867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5933A3-E93C-40BE-8C03-A9A0A9313A71}">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88A2D5-ACE2-4D49-BEDA-0560387902D0}">
      <dsp:nvSpPr>
        <dsp:cNvPr id="0" name=""/>
        <dsp:cNvSpPr/>
      </dsp:nvSpPr>
      <dsp:spPr>
        <a:xfrm>
          <a:off x="1437631" y="531"/>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a:t>PM2.5 poses significant health risks, including respiratory and cardiovascular diseases.</a:t>
          </a:r>
        </a:p>
      </dsp:txBody>
      <dsp:txXfrm>
        <a:off x="1437631" y="531"/>
        <a:ext cx="6449068" cy="1244702"/>
      </dsp:txXfrm>
    </dsp:sp>
    <dsp:sp modelId="{39C4DDD7-C9C1-4CD4-9C0A-CF07639A59FF}">
      <dsp:nvSpPr>
        <dsp:cNvPr id="0" name=""/>
        <dsp:cNvSpPr/>
      </dsp:nvSpPr>
      <dsp:spPr>
        <a:xfrm>
          <a:off x="0" y="1556410"/>
          <a:ext cx="78867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1C0A24-FCD2-4E75-B42A-82E619D46352}">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CECBBF-D00A-4381-BB7D-239AB1B25AE5}">
      <dsp:nvSpPr>
        <dsp:cNvPr id="0" name=""/>
        <dsp:cNvSpPr/>
      </dsp:nvSpPr>
      <dsp:spPr>
        <a:xfrm>
          <a:off x="1437631" y="1556410"/>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a:t>Geographic and administrative data can support proactive monitoring and prediction.</a:t>
          </a:r>
        </a:p>
      </dsp:txBody>
      <dsp:txXfrm>
        <a:off x="1437631" y="1556410"/>
        <a:ext cx="6449068" cy="1244702"/>
      </dsp:txXfrm>
    </dsp:sp>
    <dsp:sp modelId="{71E98622-9841-4214-9DAA-4DCC316C059C}">
      <dsp:nvSpPr>
        <dsp:cNvPr id="0" name=""/>
        <dsp:cNvSpPr/>
      </dsp:nvSpPr>
      <dsp:spPr>
        <a:xfrm>
          <a:off x="0" y="3112289"/>
          <a:ext cx="78867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3F0728-C95C-4824-A28E-F925DB2CF0F8}">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18A224-65C0-4F91-A0E4-984FD4BB4C36}">
      <dsp:nvSpPr>
        <dsp:cNvPr id="0" name=""/>
        <dsp:cNvSpPr/>
      </dsp:nvSpPr>
      <dsp:spPr>
        <a:xfrm>
          <a:off x="1437631" y="3112289"/>
          <a:ext cx="64490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111250">
            <a:lnSpc>
              <a:spcPct val="90000"/>
            </a:lnSpc>
            <a:spcBef>
              <a:spcPct val="0"/>
            </a:spcBef>
            <a:spcAft>
              <a:spcPct val="35000"/>
            </a:spcAft>
            <a:buNone/>
          </a:pPr>
          <a:r>
            <a:rPr lang="en-US" sz="2500" kern="1200"/>
            <a:t>The goal is to predict PM2.5 levels to inform mitigation strategies.</a:t>
          </a:r>
        </a:p>
      </dsp:txBody>
      <dsp:txXfrm>
        <a:off x="1437631" y="3112289"/>
        <a:ext cx="64490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A914D-2CF3-4BCC-B3E6-B2C9E49C5C08}">
      <dsp:nvSpPr>
        <dsp:cNvPr id="0" name=""/>
        <dsp:cNvSpPr/>
      </dsp:nvSpPr>
      <dsp:spPr>
        <a:xfrm>
          <a:off x="376435"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BEDF42-BE57-4DDE-B138-25D2C595E34F}">
      <dsp:nvSpPr>
        <dsp:cNvPr id="0" name=""/>
        <dsp:cNvSpPr/>
      </dsp:nvSpPr>
      <dsp:spPr>
        <a:xfrm>
          <a:off x="610435"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BC84CD-5D36-4EE1-BC38-A7FD2DD66AC8}">
      <dsp:nvSpPr>
        <dsp:cNvPr id="0" name=""/>
        <dsp:cNvSpPr/>
      </dsp:nvSpPr>
      <dsp:spPr>
        <a:xfrm>
          <a:off x="2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PM2.5 are fine particles smaller than 2.5 micrometers.</a:t>
          </a:r>
        </a:p>
      </dsp:txBody>
      <dsp:txXfrm>
        <a:off x="25435" y="2456402"/>
        <a:ext cx="1800000" cy="720000"/>
      </dsp:txXfrm>
    </dsp:sp>
    <dsp:sp modelId="{AEBD3288-09A7-48FB-B90A-EA8265F7B9B0}">
      <dsp:nvSpPr>
        <dsp:cNvPr id="0" name=""/>
        <dsp:cNvSpPr/>
      </dsp:nvSpPr>
      <dsp:spPr>
        <a:xfrm>
          <a:off x="2491435"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B05727-7FF7-4CFD-B64F-94670FDA6D1D}">
      <dsp:nvSpPr>
        <dsp:cNvPr id="0" name=""/>
        <dsp:cNvSpPr/>
      </dsp:nvSpPr>
      <dsp:spPr>
        <a:xfrm>
          <a:off x="2725435"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CF3568-9953-43F2-BEDB-6232A09AD906}">
      <dsp:nvSpPr>
        <dsp:cNvPr id="0" name=""/>
        <dsp:cNvSpPr/>
      </dsp:nvSpPr>
      <dsp:spPr>
        <a:xfrm>
          <a:off x="214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Sources: urbanization, industrial activities, and natural events.</a:t>
          </a:r>
        </a:p>
      </dsp:txBody>
      <dsp:txXfrm>
        <a:off x="2140435" y="2456402"/>
        <a:ext cx="1800000" cy="720000"/>
      </dsp:txXfrm>
    </dsp:sp>
    <dsp:sp modelId="{E16ABD3E-9E6C-4AB7-9B37-72241E78D12F}">
      <dsp:nvSpPr>
        <dsp:cNvPr id="0" name=""/>
        <dsp:cNvSpPr/>
      </dsp:nvSpPr>
      <dsp:spPr>
        <a:xfrm>
          <a:off x="4606435"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730B00-AA77-4892-9A11-FEC054E7D78E}">
      <dsp:nvSpPr>
        <dsp:cNvPr id="0" name=""/>
        <dsp:cNvSpPr/>
      </dsp:nvSpPr>
      <dsp:spPr>
        <a:xfrm>
          <a:off x="4840435"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E70A65-8DAE-4272-B03E-E90F15366CB2}">
      <dsp:nvSpPr>
        <dsp:cNvPr id="0" name=""/>
        <dsp:cNvSpPr/>
      </dsp:nvSpPr>
      <dsp:spPr>
        <a:xfrm>
          <a:off x="425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Health impacts: penetrates deeply into lungs, causing severe health risks.</a:t>
          </a:r>
        </a:p>
      </dsp:txBody>
      <dsp:txXfrm>
        <a:off x="4255435" y="2456402"/>
        <a:ext cx="1800000" cy="720000"/>
      </dsp:txXfrm>
    </dsp:sp>
    <dsp:sp modelId="{7E6679F0-0670-4D74-A5CE-BDF0285372E6}">
      <dsp:nvSpPr>
        <dsp:cNvPr id="0" name=""/>
        <dsp:cNvSpPr/>
      </dsp:nvSpPr>
      <dsp:spPr>
        <a:xfrm>
          <a:off x="6721435"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18B8EA-CB67-4967-A04C-36B3707CC738}">
      <dsp:nvSpPr>
        <dsp:cNvPr id="0" name=""/>
        <dsp:cNvSpPr/>
      </dsp:nvSpPr>
      <dsp:spPr>
        <a:xfrm>
          <a:off x="6955435"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DF351F-E478-450A-937B-F6E0158B9FED}">
      <dsp:nvSpPr>
        <dsp:cNvPr id="0" name=""/>
        <dsp:cNvSpPr/>
      </dsp:nvSpPr>
      <dsp:spPr>
        <a:xfrm>
          <a:off x="637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Monitoring programs like EPA track and regulate PM2.5 levels.</a:t>
          </a:r>
        </a:p>
      </dsp:txBody>
      <dsp:txXfrm>
        <a:off x="6370435" y="245640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C9FC26-3BB7-4747-AF3A-4C5603FA0B39}">
      <dsp:nvSpPr>
        <dsp:cNvPr id="0" name=""/>
        <dsp:cNvSpPr/>
      </dsp:nvSpPr>
      <dsp:spPr>
        <a:xfrm>
          <a:off x="0" y="0"/>
          <a:ext cx="6966490" cy="110682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Dataset: EPA's PM2.5 monitoring data for 2022–2024.</a:t>
          </a:r>
        </a:p>
      </dsp:txBody>
      <dsp:txXfrm>
        <a:off x="32418" y="32418"/>
        <a:ext cx="5772143" cy="1041985"/>
      </dsp:txXfrm>
    </dsp:sp>
    <dsp:sp modelId="{0960ADC2-B28F-40C4-BCB4-785E903667BF}">
      <dsp:nvSpPr>
        <dsp:cNvPr id="0" name=""/>
        <dsp:cNvSpPr/>
      </dsp:nvSpPr>
      <dsp:spPr>
        <a:xfrm>
          <a:off x="614690" y="1291291"/>
          <a:ext cx="6966490" cy="110682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550 records retained after filtering for advisory recommendations.</a:t>
          </a:r>
        </a:p>
      </dsp:txBody>
      <dsp:txXfrm>
        <a:off x="647108" y="1323709"/>
        <a:ext cx="5567530" cy="1041985"/>
      </dsp:txXfrm>
    </dsp:sp>
    <dsp:sp modelId="{E3098AA6-FBAA-4D83-8540-C9B38A8C689E}">
      <dsp:nvSpPr>
        <dsp:cNvPr id="0" name=""/>
        <dsp:cNvSpPr/>
      </dsp:nvSpPr>
      <dsp:spPr>
        <a:xfrm>
          <a:off x="1229380" y="2582583"/>
          <a:ext cx="6966490" cy="110682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Key features: latitude, longitude, state/county codes, PM2.5 levels.</a:t>
          </a:r>
        </a:p>
      </dsp:txBody>
      <dsp:txXfrm>
        <a:off x="1261798" y="2615001"/>
        <a:ext cx="5567530" cy="1041985"/>
      </dsp:txXfrm>
    </dsp:sp>
    <dsp:sp modelId="{6B326E1E-8F32-4A50-887E-9AA5C541C375}">
      <dsp:nvSpPr>
        <dsp:cNvPr id="0" name=""/>
        <dsp:cNvSpPr/>
      </dsp:nvSpPr>
      <dsp:spPr>
        <a:xfrm>
          <a:off x="6247056" y="839339"/>
          <a:ext cx="719433" cy="719433"/>
        </a:xfrm>
        <a:prstGeom prst="downArrow">
          <a:avLst>
            <a:gd name="adj1" fmla="val 55000"/>
            <a:gd name="adj2" fmla="val 45000"/>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6408928" y="839339"/>
        <a:ext cx="395689" cy="541373"/>
      </dsp:txXfrm>
    </dsp:sp>
    <dsp:sp modelId="{5350844D-AA02-44F8-917C-EA434624B6F5}">
      <dsp:nvSpPr>
        <dsp:cNvPr id="0" name=""/>
        <dsp:cNvSpPr/>
      </dsp:nvSpPr>
      <dsp:spPr>
        <a:xfrm>
          <a:off x="6861746" y="2123252"/>
          <a:ext cx="719433" cy="719433"/>
        </a:xfrm>
        <a:prstGeom prst="downArrow">
          <a:avLst>
            <a:gd name="adj1" fmla="val 55000"/>
            <a:gd name="adj2" fmla="val 45000"/>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7023618" y="2123252"/>
        <a:ext cx="395689" cy="5413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45CEEE-0225-4D8B-94EF-5116A8DCB56C}">
      <dsp:nvSpPr>
        <dsp:cNvPr id="0" name=""/>
        <dsp:cNvSpPr/>
      </dsp:nvSpPr>
      <dsp:spPr>
        <a:xfrm>
          <a:off x="0" y="80644"/>
          <a:ext cx="5000124" cy="170469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Random Forest Regressor was used to predict PM2.5 levels.</a:t>
          </a:r>
        </a:p>
      </dsp:txBody>
      <dsp:txXfrm>
        <a:off x="83216" y="163860"/>
        <a:ext cx="4833692" cy="1538258"/>
      </dsp:txXfrm>
    </dsp:sp>
    <dsp:sp modelId="{E3D9A414-BF9A-400B-816F-EC2759A05CFE}">
      <dsp:nvSpPr>
        <dsp:cNvPr id="0" name=""/>
        <dsp:cNvSpPr/>
      </dsp:nvSpPr>
      <dsp:spPr>
        <a:xfrm>
          <a:off x="0" y="1874614"/>
          <a:ext cx="5000124" cy="1704690"/>
        </a:xfrm>
        <a:prstGeom prst="roundRect">
          <a:avLst/>
        </a:prstGeom>
        <a:gradFill rotWithShape="0">
          <a:gsLst>
            <a:gs pos="0">
              <a:schemeClr val="accent5">
                <a:hueOff val="-4966938"/>
                <a:satOff val="19906"/>
                <a:lumOff val="4314"/>
                <a:alphaOff val="0"/>
                <a:tint val="100000"/>
                <a:shade val="100000"/>
                <a:satMod val="130000"/>
              </a:schemeClr>
            </a:gs>
            <a:gs pos="100000">
              <a:schemeClr val="accent5">
                <a:hueOff val="-4966938"/>
                <a:satOff val="19906"/>
                <a:lumOff val="431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Features: latitude, longitude, state and county codes.</a:t>
          </a:r>
        </a:p>
      </dsp:txBody>
      <dsp:txXfrm>
        <a:off x="83216" y="1957830"/>
        <a:ext cx="4833692" cy="1538258"/>
      </dsp:txXfrm>
    </dsp:sp>
    <dsp:sp modelId="{96425242-CFA1-4B80-A39B-CBCBEEAFAD27}">
      <dsp:nvSpPr>
        <dsp:cNvPr id="0" name=""/>
        <dsp:cNvSpPr/>
      </dsp:nvSpPr>
      <dsp:spPr>
        <a:xfrm>
          <a:off x="0" y="3668585"/>
          <a:ext cx="5000124" cy="1704690"/>
        </a:xfrm>
        <a:prstGeom prst="roundRect">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Metrics: RMSE = 1.01, R² = 0.58.</a:t>
          </a:r>
        </a:p>
      </dsp:txBody>
      <dsp:txXfrm>
        <a:off x="83216" y="3751801"/>
        <a:ext cx="4833692" cy="15382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24F93-24F2-45F9-ADEB-F758FDEE3C3B}">
      <dsp:nvSpPr>
        <dsp:cNvPr id="0" name=""/>
        <dsp:cNvSpPr/>
      </dsp:nvSpPr>
      <dsp:spPr>
        <a:xfrm>
          <a:off x="0" y="1354"/>
          <a:ext cx="5000124" cy="887445"/>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Challenges:</a:t>
          </a:r>
        </a:p>
      </dsp:txBody>
      <dsp:txXfrm>
        <a:off x="43321" y="44675"/>
        <a:ext cx="4913482" cy="800803"/>
      </dsp:txXfrm>
    </dsp:sp>
    <dsp:sp modelId="{6D5EAF35-26C8-4D49-A257-96890FD53B0B}">
      <dsp:nvSpPr>
        <dsp:cNvPr id="0" name=""/>
        <dsp:cNvSpPr/>
      </dsp:nvSpPr>
      <dsp:spPr>
        <a:xfrm>
          <a:off x="0" y="888799"/>
          <a:ext cx="5000124"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a:t>Filtering data required detailed manual verification.</a:t>
          </a:r>
        </a:p>
        <a:p>
          <a:pPr marL="285750" lvl="1" indent="-285750" algn="l" defTabSz="1289050">
            <a:lnSpc>
              <a:spcPct val="90000"/>
            </a:lnSpc>
            <a:spcBef>
              <a:spcPct val="0"/>
            </a:spcBef>
            <a:spcAft>
              <a:spcPct val="20000"/>
            </a:spcAft>
            <a:buChar char="•"/>
          </a:pPr>
          <a:r>
            <a:rPr lang="en-US" sz="2900" kern="1200"/>
            <a:t>Ensuring consistency across years.</a:t>
          </a:r>
        </a:p>
      </dsp:txBody>
      <dsp:txXfrm>
        <a:off x="0" y="888799"/>
        <a:ext cx="5000124" cy="1838160"/>
      </dsp:txXfrm>
    </dsp:sp>
    <dsp:sp modelId="{36947038-B31B-4308-96D0-E07CED8B2944}">
      <dsp:nvSpPr>
        <dsp:cNvPr id="0" name=""/>
        <dsp:cNvSpPr/>
      </dsp:nvSpPr>
      <dsp:spPr>
        <a:xfrm>
          <a:off x="0" y="2726960"/>
          <a:ext cx="5000124" cy="887445"/>
        </a:xfrm>
        <a:prstGeom prst="roundRect">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Limitations:</a:t>
          </a:r>
        </a:p>
      </dsp:txBody>
      <dsp:txXfrm>
        <a:off x="43321" y="2770281"/>
        <a:ext cx="4913482" cy="800803"/>
      </dsp:txXfrm>
    </dsp:sp>
    <dsp:sp modelId="{2EA4F97F-5E17-4F01-979A-2132FD9AEBBD}">
      <dsp:nvSpPr>
        <dsp:cNvPr id="0" name=""/>
        <dsp:cNvSpPr/>
      </dsp:nvSpPr>
      <dsp:spPr>
        <a:xfrm>
          <a:off x="0" y="3614405"/>
          <a:ext cx="5000124" cy="1838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a:t>Model explains 58% of variance.</a:t>
          </a:r>
        </a:p>
        <a:p>
          <a:pPr marL="285750" lvl="1" indent="-285750" algn="l" defTabSz="1289050">
            <a:lnSpc>
              <a:spcPct val="90000"/>
            </a:lnSpc>
            <a:spcBef>
              <a:spcPct val="0"/>
            </a:spcBef>
            <a:spcAft>
              <a:spcPct val="20000"/>
            </a:spcAft>
            <a:buChar char="•"/>
          </a:pPr>
          <a:r>
            <a:rPr lang="en-US" sz="2900" kern="1200"/>
            <a:t>Sudden events like wildfires are not included.</a:t>
          </a:r>
        </a:p>
      </dsp:txBody>
      <dsp:txXfrm>
        <a:off x="0" y="3614405"/>
        <a:ext cx="5000124" cy="1838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201AC6-AA95-4E2A-ABAD-2659E345384A}">
      <dsp:nvSpPr>
        <dsp:cNvPr id="0" name=""/>
        <dsp:cNvSpPr/>
      </dsp:nvSpPr>
      <dsp:spPr>
        <a:xfrm>
          <a:off x="518185" y="768902"/>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623563-5B02-4EAE-90BA-DC9C8EB55962}">
      <dsp:nvSpPr>
        <dsp:cNvPr id="0" name=""/>
        <dsp:cNvSpPr/>
      </dsp:nvSpPr>
      <dsp:spPr>
        <a:xfrm>
          <a:off x="832623" y="1083340"/>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CC944C-8768-45BB-B783-256DFBB587C9}">
      <dsp:nvSpPr>
        <dsp:cNvPr id="0" name=""/>
        <dsp:cNvSpPr/>
      </dsp:nvSpPr>
      <dsp:spPr>
        <a:xfrm>
          <a:off x="46529"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Incorporate additional features like meteorological and industrial data.</a:t>
          </a:r>
        </a:p>
      </dsp:txBody>
      <dsp:txXfrm>
        <a:off x="46529" y="2703902"/>
        <a:ext cx="2418750" cy="720000"/>
      </dsp:txXfrm>
    </dsp:sp>
    <dsp:sp modelId="{42C0E3FC-8D06-452F-A187-EBE3C6CAA9D0}">
      <dsp:nvSpPr>
        <dsp:cNvPr id="0" name=""/>
        <dsp:cNvSpPr/>
      </dsp:nvSpPr>
      <dsp:spPr>
        <a:xfrm>
          <a:off x="3360216" y="768902"/>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D33163-89AC-4254-8C06-7A2C34AE5FD3}">
      <dsp:nvSpPr>
        <dsp:cNvPr id="0" name=""/>
        <dsp:cNvSpPr/>
      </dsp:nvSpPr>
      <dsp:spPr>
        <a:xfrm>
          <a:off x="3674654" y="1083340"/>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B36E20-D77F-48E8-805E-D7104270C7CE}">
      <dsp:nvSpPr>
        <dsp:cNvPr id="0" name=""/>
        <dsp:cNvSpPr/>
      </dsp:nvSpPr>
      <dsp:spPr>
        <a:xfrm>
          <a:off x="2888560"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Extend analysis to include real-time applications.</a:t>
          </a:r>
        </a:p>
      </dsp:txBody>
      <dsp:txXfrm>
        <a:off x="2888560" y="2703902"/>
        <a:ext cx="2418750" cy="720000"/>
      </dsp:txXfrm>
    </dsp:sp>
    <dsp:sp modelId="{D1608051-D7AD-416F-A73A-C7B40F9F5495}">
      <dsp:nvSpPr>
        <dsp:cNvPr id="0" name=""/>
        <dsp:cNvSpPr/>
      </dsp:nvSpPr>
      <dsp:spPr>
        <a:xfrm>
          <a:off x="6202248" y="768902"/>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043F62-9470-4AF9-883B-5BB204AB862C}">
      <dsp:nvSpPr>
        <dsp:cNvPr id="0" name=""/>
        <dsp:cNvSpPr/>
      </dsp:nvSpPr>
      <dsp:spPr>
        <a:xfrm>
          <a:off x="6516685" y="1083340"/>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281056-4F5B-4285-8A89-CA79E2F7213D}">
      <dsp:nvSpPr>
        <dsp:cNvPr id="0" name=""/>
        <dsp:cNvSpPr/>
      </dsp:nvSpPr>
      <dsp:spPr>
        <a:xfrm>
          <a:off x="5730591"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Develop public dashboards for immediate data use.</a:t>
          </a:r>
        </a:p>
      </dsp:txBody>
      <dsp:txXfrm>
        <a:off x="5730591" y="2703902"/>
        <a:ext cx="2418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204DBF-A889-41DA-B742-8CD564B5588B}" type="datetimeFigureOut">
              <a:rPr lang="en-US" smtClean="0"/>
              <a:t>12/22/2024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3B10E5-5534-4FFA-BF98-E18A7B20CAC6}" type="slidenum">
              <a:rPr lang="en-US" smtClean="0"/>
              <a:t>‹#›</a:t>
            </a:fld>
            <a:endParaRPr lang="en-US"/>
          </a:p>
        </p:txBody>
      </p:sp>
    </p:spTree>
    <p:extLst>
      <p:ext uri="{BB962C8B-B14F-4D97-AF65-F5344CB8AC3E}">
        <p14:creationId xmlns:p14="http://schemas.microsoft.com/office/powerpoint/2010/main" val="37251962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Joseph and today I’m presenting my project on predicting AQI using geographic and administrative features. In this project I will use PM2.5 to explain AQI. PM2.5 is a significant air pollutant with adverse health effects and this project explores how we can predict its levels using data-driven techniques.</a:t>
            </a:r>
          </a:p>
        </p:txBody>
      </p:sp>
      <p:sp>
        <p:nvSpPr>
          <p:cNvPr id="4" name="Slide Number Placeholder 3"/>
          <p:cNvSpPr>
            <a:spLocks noGrp="1"/>
          </p:cNvSpPr>
          <p:nvPr>
            <p:ph type="sldNum" sz="quarter" idx="5"/>
          </p:nvPr>
        </p:nvSpPr>
        <p:spPr/>
        <p:txBody>
          <a:bodyPr/>
          <a:lstStyle/>
          <a:p>
            <a:fld id="{213B10E5-5534-4FFA-BF98-E18A7B20CAC6}" type="slidenum">
              <a:rPr lang="en-US" smtClean="0"/>
              <a:t>1</a:t>
            </a:fld>
            <a:endParaRPr lang="en-US"/>
          </a:p>
        </p:txBody>
      </p:sp>
    </p:spTree>
    <p:extLst>
      <p:ext uri="{BB962C8B-B14F-4D97-AF65-F5344CB8AC3E}">
        <p14:creationId xmlns:p14="http://schemas.microsoft.com/office/powerpoint/2010/main" val="24023241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scatter plot compares actual and predicted PM2.5 levels. The model predictions moderately align with the observed values, with some variability. This demonstrates the model’s potential for capturing trends while leaving room for improvement.</a:t>
            </a:r>
          </a:p>
        </p:txBody>
      </p:sp>
      <p:sp>
        <p:nvSpPr>
          <p:cNvPr id="4" name="Slide Number Placeholder 3"/>
          <p:cNvSpPr>
            <a:spLocks noGrp="1"/>
          </p:cNvSpPr>
          <p:nvPr>
            <p:ph type="sldNum" sz="quarter" idx="5"/>
          </p:nvPr>
        </p:nvSpPr>
        <p:spPr/>
        <p:txBody>
          <a:bodyPr/>
          <a:lstStyle/>
          <a:p>
            <a:fld id="{213B10E5-5534-4FFA-BF98-E18A7B20CAC6}" type="slidenum">
              <a:rPr lang="en-US" smtClean="0"/>
              <a:t>10</a:t>
            </a:fld>
            <a:endParaRPr lang="en-US"/>
          </a:p>
        </p:txBody>
      </p:sp>
    </p:spTree>
    <p:extLst>
      <p:ext uri="{BB962C8B-B14F-4D97-AF65-F5344CB8AC3E}">
        <p14:creationId xmlns:p14="http://schemas.microsoft.com/office/powerpoint/2010/main" val="3429082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a few challenges and limitations in this project. Filtering the dataset required detailed manual verification of method names based on EPA recommendations. The model explains 58% of the variance in PM2.5 levels and additional features like meteorological data could improve accuracy. Sudden pollution events such as wildfires were not included in the analysis.</a:t>
            </a:r>
          </a:p>
        </p:txBody>
      </p:sp>
      <p:sp>
        <p:nvSpPr>
          <p:cNvPr id="4" name="Slide Number Placeholder 3"/>
          <p:cNvSpPr>
            <a:spLocks noGrp="1"/>
          </p:cNvSpPr>
          <p:nvPr>
            <p:ph type="sldNum" sz="quarter" idx="5"/>
          </p:nvPr>
        </p:nvSpPr>
        <p:spPr/>
        <p:txBody>
          <a:bodyPr/>
          <a:lstStyle/>
          <a:p>
            <a:fld id="{213B10E5-5534-4FFA-BF98-E18A7B20CAC6}" type="slidenum">
              <a:rPr lang="en-US" smtClean="0"/>
              <a:t>11</a:t>
            </a:fld>
            <a:endParaRPr lang="en-US"/>
          </a:p>
        </p:txBody>
      </p:sp>
    </p:spTree>
    <p:extLst>
      <p:ext uri="{BB962C8B-B14F-4D97-AF65-F5344CB8AC3E}">
        <p14:creationId xmlns:p14="http://schemas.microsoft.com/office/powerpoint/2010/main" val="629978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incorporating additional features such as industrial emissions, meteorological variables, and traffic patterns, to improve prediction accuracy. Extending the model to include real-time data streams can also enhance its applicability. Finally developing public dashboards can make these predictions accessible for immediate use.</a:t>
            </a:r>
          </a:p>
        </p:txBody>
      </p:sp>
      <p:sp>
        <p:nvSpPr>
          <p:cNvPr id="4" name="Slide Number Placeholder 3"/>
          <p:cNvSpPr>
            <a:spLocks noGrp="1"/>
          </p:cNvSpPr>
          <p:nvPr>
            <p:ph type="sldNum" sz="quarter" idx="5"/>
          </p:nvPr>
        </p:nvSpPr>
        <p:spPr/>
        <p:txBody>
          <a:bodyPr/>
          <a:lstStyle/>
          <a:p>
            <a:fld id="{213B10E5-5534-4FFA-BF98-E18A7B20CAC6}" type="slidenum">
              <a:rPr lang="en-US" smtClean="0"/>
              <a:t>12</a:t>
            </a:fld>
            <a:endParaRPr lang="en-US"/>
          </a:p>
        </p:txBody>
      </p:sp>
    </p:spTree>
    <p:extLst>
      <p:ext uri="{BB962C8B-B14F-4D97-AF65-F5344CB8AC3E}">
        <p14:creationId xmlns:p14="http://schemas.microsoft.com/office/powerpoint/2010/main" val="714535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this project demonstrates the feasibility of predicting PM2.5 levels using geographic and administrative features. While the model achieved moderate accuracy it highlights the critical role of spatial variability in air quality. With further enhancements this approach can contribute significantly to public health and environmental planning.</a:t>
            </a:r>
          </a:p>
        </p:txBody>
      </p:sp>
      <p:sp>
        <p:nvSpPr>
          <p:cNvPr id="4" name="Slide Number Placeholder 3"/>
          <p:cNvSpPr>
            <a:spLocks noGrp="1"/>
          </p:cNvSpPr>
          <p:nvPr>
            <p:ph type="sldNum" sz="quarter" idx="5"/>
          </p:nvPr>
        </p:nvSpPr>
        <p:spPr/>
        <p:txBody>
          <a:bodyPr/>
          <a:lstStyle/>
          <a:p>
            <a:fld id="{213B10E5-5534-4FFA-BF98-E18A7B20CAC6}" type="slidenum">
              <a:rPr lang="en-US" smtClean="0"/>
              <a:t>13</a:t>
            </a:fld>
            <a:endParaRPr lang="en-US"/>
          </a:p>
        </p:txBody>
      </p:sp>
    </p:spTree>
    <p:extLst>
      <p:ext uri="{BB962C8B-B14F-4D97-AF65-F5344CB8AC3E}">
        <p14:creationId xmlns:p14="http://schemas.microsoft.com/office/powerpoint/2010/main" val="1673643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PM2.5 poses serious health risks particularly to the respiratory and cardiovascular systems. It’s essential to predict these levels to enable proactive measures for pollution mitigation. By leveraging geographic and administrative data this project aims to create a predictive model that helps the public identify areas at risk and plan interventions effectively.</a:t>
            </a:r>
          </a:p>
        </p:txBody>
      </p:sp>
      <p:sp>
        <p:nvSpPr>
          <p:cNvPr id="4" name="Slide Number Placeholder 3"/>
          <p:cNvSpPr>
            <a:spLocks noGrp="1"/>
          </p:cNvSpPr>
          <p:nvPr>
            <p:ph type="sldNum" sz="quarter" idx="5"/>
          </p:nvPr>
        </p:nvSpPr>
        <p:spPr/>
        <p:txBody>
          <a:bodyPr/>
          <a:lstStyle/>
          <a:p>
            <a:fld id="{213B10E5-5534-4FFA-BF98-E18A7B20CAC6}" type="slidenum">
              <a:rPr lang="en-US" smtClean="0"/>
              <a:t>2</a:t>
            </a:fld>
            <a:endParaRPr lang="en-US"/>
          </a:p>
        </p:txBody>
      </p:sp>
    </p:spTree>
    <p:extLst>
      <p:ext uri="{BB962C8B-B14F-4D97-AF65-F5344CB8AC3E}">
        <p14:creationId xmlns:p14="http://schemas.microsoft.com/office/powerpoint/2010/main" val="2511746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PM2.5 refers to fine particulate matter that is smaller than 2.5 micrometers in diameter. These particles are small enough to penetrate deep into the lungs causing health issues such as asthma, lung cancer, and cardiovascular problems. Common sources of PM2.5 include vehicle emissions, industrial activities, and natural events like wildfires. The Environmental Protection Agency monitors PM2.5 levels to ensure public safety.</a:t>
            </a:r>
          </a:p>
        </p:txBody>
      </p:sp>
      <p:sp>
        <p:nvSpPr>
          <p:cNvPr id="4" name="Slide Number Placeholder 3"/>
          <p:cNvSpPr>
            <a:spLocks noGrp="1"/>
          </p:cNvSpPr>
          <p:nvPr>
            <p:ph type="sldNum" sz="quarter" idx="5"/>
          </p:nvPr>
        </p:nvSpPr>
        <p:spPr/>
        <p:txBody>
          <a:bodyPr/>
          <a:lstStyle/>
          <a:p>
            <a:fld id="{213B10E5-5534-4FFA-BF98-E18A7B20CAC6}" type="slidenum">
              <a:rPr lang="en-US" smtClean="0"/>
              <a:t>3</a:t>
            </a:fld>
            <a:endParaRPr lang="en-US"/>
          </a:p>
        </p:txBody>
      </p:sp>
    </p:spTree>
    <p:extLst>
      <p:ext uri="{BB962C8B-B14F-4D97-AF65-F5344CB8AC3E}">
        <p14:creationId xmlns:p14="http://schemas.microsoft.com/office/powerpoint/2010/main" val="340540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 I used three years of monitoring data from the EPA, covering 2022 to 2024. After filtering and cleaning the data based on advisory recommendations from an accompanying pdf file, I retained 550 records. Key features included geographic coordinates, administrative details like state and county codes, and PM2.5 levels measured as the arithmetic mean.</a:t>
            </a:r>
          </a:p>
        </p:txBody>
      </p:sp>
      <p:sp>
        <p:nvSpPr>
          <p:cNvPr id="4" name="Slide Number Placeholder 3"/>
          <p:cNvSpPr>
            <a:spLocks noGrp="1"/>
          </p:cNvSpPr>
          <p:nvPr>
            <p:ph type="sldNum" sz="quarter" idx="5"/>
          </p:nvPr>
        </p:nvSpPr>
        <p:spPr/>
        <p:txBody>
          <a:bodyPr/>
          <a:lstStyle/>
          <a:p>
            <a:fld id="{213B10E5-5534-4FFA-BF98-E18A7B20CAC6}" type="slidenum">
              <a:rPr lang="en-US" smtClean="0"/>
              <a:t>4</a:t>
            </a:fld>
            <a:endParaRPr lang="en-US"/>
          </a:p>
        </p:txBody>
      </p:sp>
    </p:spTree>
    <p:extLst>
      <p:ext uri="{BB962C8B-B14F-4D97-AF65-F5344CB8AC3E}">
        <p14:creationId xmlns:p14="http://schemas.microsoft.com/office/powerpoint/2010/main" val="1475932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histogram shows the distribution of PM2.5 levels across the dataset. Most levels are clustered around the mean, with occasional higher values indicating potential pollution spikes. This distribution provides a baseline for understanding PM2.5 variability.</a:t>
            </a:r>
          </a:p>
        </p:txBody>
      </p:sp>
      <p:sp>
        <p:nvSpPr>
          <p:cNvPr id="4" name="Slide Number Placeholder 3"/>
          <p:cNvSpPr>
            <a:spLocks noGrp="1"/>
          </p:cNvSpPr>
          <p:nvPr>
            <p:ph type="sldNum" sz="quarter" idx="5"/>
          </p:nvPr>
        </p:nvSpPr>
        <p:spPr/>
        <p:txBody>
          <a:bodyPr/>
          <a:lstStyle/>
          <a:p>
            <a:fld id="{213B10E5-5534-4FFA-BF98-E18A7B20CAC6}" type="slidenum">
              <a:rPr lang="en-US" smtClean="0"/>
              <a:t>5</a:t>
            </a:fld>
            <a:endParaRPr lang="en-US"/>
          </a:p>
        </p:txBody>
      </p:sp>
    </p:spTree>
    <p:extLst>
      <p:ext uri="{BB962C8B-B14F-4D97-AF65-F5344CB8AC3E}">
        <p14:creationId xmlns:p14="http://schemas.microsoft.com/office/powerpoint/2010/main" val="2682177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illustrates the average PM2.5 levels by state. States with higher averages are highlighted showing significant geographic differences in air quality. These findings emphasize the importance of targeted interventions in specific states.</a:t>
            </a:r>
          </a:p>
        </p:txBody>
      </p:sp>
      <p:sp>
        <p:nvSpPr>
          <p:cNvPr id="4" name="Slide Number Placeholder 3"/>
          <p:cNvSpPr>
            <a:spLocks noGrp="1"/>
          </p:cNvSpPr>
          <p:nvPr>
            <p:ph type="sldNum" sz="quarter" idx="5"/>
          </p:nvPr>
        </p:nvSpPr>
        <p:spPr/>
        <p:txBody>
          <a:bodyPr/>
          <a:lstStyle/>
          <a:p>
            <a:fld id="{213B10E5-5534-4FFA-BF98-E18A7B20CAC6}" type="slidenum">
              <a:rPr lang="en-US" smtClean="0"/>
              <a:t>6</a:t>
            </a:fld>
            <a:endParaRPr lang="en-US"/>
          </a:p>
        </p:txBody>
      </p:sp>
    </p:spTree>
    <p:extLst>
      <p:ext uri="{BB962C8B-B14F-4D97-AF65-F5344CB8AC3E}">
        <p14:creationId xmlns:p14="http://schemas.microsoft.com/office/powerpoint/2010/main" val="1629186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highlights the top 10 counties with the highest average PM2.5 levels. Counties with elevated pollution levels are a priority for mitigation efforts. By identifying these areas we can allocate resources more effectively.</a:t>
            </a:r>
          </a:p>
          <a:p>
            <a:endParaRPr lang="en-US" dirty="0"/>
          </a:p>
        </p:txBody>
      </p:sp>
      <p:sp>
        <p:nvSpPr>
          <p:cNvPr id="4" name="Slide Number Placeholder 3"/>
          <p:cNvSpPr>
            <a:spLocks noGrp="1"/>
          </p:cNvSpPr>
          <p:nvPr>
            <p:ph type="sldNum" sz="quarter" idx="5"/>
          </p:nvPr>
        </p:nvSpPr>
        <p:spPr/>
        <p:txBody>
          <a:bodyPr/>
          <a:lstStyle/>
          <a:p>
            <a:fld id="{213B10E5-5534-4FFA-BF98-E18A7B20CAC6}" type="slidenum">
              <a:rPr lang="en-US" smtClean="0"/>
              <a:t>7</a:t>
            </a:fld>
            <a:endParaRPr lang="en-US"/>
          </a:p>
        </p:txBody>
      </p:sp>
    </p:spTree>
    <p:extLst>
      <p:ext uri="{BB962C8B-B14F-4D97-AF65-F5344CB8AC3E}">
        <p14:creationId xmlns:p14="http://schemas.microsoft.com/office/powerpoint/2010/main" val="1613530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predictive modeling I used a Random Forest Regressor. This model leverages geographic and administrative features such as latitude, longitude, state code, and county code. The model’s performance metrics include a Root Mean Squared Error of 1.01 and an R-squared score of 0.58, indicating moderate predictive accuracy.</a:t>
            </a:r>
          </a:p>
        </p:txBody>
      </p:sp>
      <p:sp>
        <p:nvSpPr>
          <p:cNvPr id="4" name="Slide Number Placeholder 3"/>
          <p:cNvSpPr>
            <a:spLocks noGrp="1"/>
          </p:cNvSpPr>
          <p:nvPr>
            <p:ph type="sldNum" sz="quarter" idx="5"/>
          </p:nvPr>
        </p:nvSpPr>
        <p:spPr/>
        <p:txBody>
          <a:bodyPr/>
          <a:lstStyle/>
          <a:p>
            <a:fld id="{213B10E5-5534-4FFA-BF98-E18A7B20CAC6}" type="slidenum">
              <a:rPr lang="en-US" smtClean="0"/>
              <a:t>8</a:t>
            </a:fld>
            <a:endParaRPr lang="en-US"/>
          </a:p>
        </p:txBody>
      </p:sp>
    </p:spTree>
    <p:extLst>
      <p:ext uri="{BB962C8B-B14F-4D97-AF65-F5344CB8AC3E}">
        <p14:creationId xmlns:p14="http://schemas.microsoft.com/office/powerpoint/2010/main" val="3741005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bar chart shows the importance of each feature in predicting PM2.5 levels. Latitude and longitude are the most significant predictors underscoring the spatial variability of PM2.5. Administrative codes also contribute but to a lesser extent.</a:t>
            </a:r>
          </a:p>
        </p:txBody>
      </p:sp>
      <p:sp>
        <p:nvSpPr>
          <p:cNvPr id="4" name="Slide Number Placeholder 3"/>
          <p:cNvSpPr>
            <a:spLocks noGrp="1"/>
          </p:cNvSpPr>
          <p:nvPr>
            <p:ph type="sldNum" sz="quarter" idx="5"/>
          </p:nvPr>
        </p:nvSpPr>
        <p:spPr/>
        <p:txBody>
          <a:bodyPr/>
          <a:lstStyle/>
          <a:p>
            <a:fld id="{213B10E5-5534-4FFA-BF98-E18A7B20CAC6}" type="slidenum">
              <a:rPr lang="en-US" smtClean="0"/>
              <a:t>9</a:t>
            </a:fld>
            <a:endParaRPr lang="en-US"/>
          </a:p>
        </p:txBody>
      </p:sp>
    </p:spTree>
    <p:extLst>
      <p:ext uri="{BB962C8B-B14F-4D97-AF65-F5344CB8AC3E}">
        <p14:creationId xmlns:p14="http://schemas.microsoft.com/office/powerpoint/2010/main" val="385400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12.xml"/><Relationship Id="rId9" Type="http://schemas.microsoft.com/office/2007/relationships/diagramDrawing" Target="../diagrams/drawing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8.jpe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75595" y="728664"/>
            <a:ext cx="3738610" cy="3157080"/>
          </a:xfrm>
          <a:noFill/>
        </p:spPr>
        <p:txBody>
          <a:bodyPr>
            <a:normAutofit/>
          </a:bodyPr>
          <a:lstStyle/>
          <a:p>
            <a:pPr algn="l"/>
            <a:r>
              <a:rPr lang="en-US" sz="4500"/>
              <a:t>Predicting AQI Levels</a:t>
            </a:r>
          </a:p>
        </p:txBody>
      </p:sp>
      <p:sp>
        <p:nvSpPr>
          <p:cNvPr id="3" name="Subtitle 2"/>
          <p:cNvSpPr>
            <a:spLocks noGrp="1"/>
          </p:cNvSpPr>
          <p:nvPr>
            <p:ph type="subTitle" idx="1"/>
          </p:nvPr>
        </p:nvSpPr>
        <p:spPr>
          <a:xfrm>
            <a:off x="4775595" y="4072045"/>
            <a:ext cx="3738610" cy="2057289"/>
          </a:xfrm>
          <a:noFill/>
        </p:spPr>
        <p:txBody>
          <a:bodyPr>
            <a:normAutofit/>
          </a:bodyPr>
          <a:lstStyle/>
          <a:p>
            <a:pPr algn="l">
              <a:lnSpc>
                <a:spcPct val="90000"/>
              </a:lnSpc>
            </a:pPr>
            <a:r>
              <a:rPr lang="en-US" sz="2500" dirty="0"/>
              <a:t>Final Project Presentation – Applied Data Science DSC680-T303 (2253-1)</a:t>
            </a:r>
          </a:p>
          <a:p>
            <a:pPr algn="l">
              <a:lnSpc>
                <a:spcPct val="90000"/>
              </a:lnSpc>
            </a:pPr>
            <a:r>
              <a:rPr lang="en-US" sz="2500" dirty="0"/>
              <a:t>Joseph Damico</a:t>
            </a:r>
          </a:p>
          <a:p>
            <a:pPr algn="l">
              <a:lnSpc>
                <a:spcPct val="90000"/>
              </a:lnSpc>
            </a:pPr>
            <a:r>
              <a:rPr lang="en-US" sz="2500" dirty="0"/>
              <a:t>12/22/2024</a:t>
            </a:r>
          </a:p>
        </p:txBody>
      </p:sp>
      <p:pic>
        <p:nvPicPr>
          <p:cNvPr id="5" name="Picture 4" descr="3D stairs design">
            <a:extLst>
              <a:ext uri="{FF2B5EF4-FFF2-40B4-BE49-F238E27FC236}">
                <a16:creationId xmlns:a16="http://schemas.microsoft.com/office/drawing/2014/main" id="{4397DFFD-BD7E-6E67-BB9B-1EBC35F26C8C}"/>
              </a:ext>
            </a:extLst>
          </p:cNvPr>
          <p:cNvPicPr>
            <a:picLocks noChangeAspect="1"/>
          </p:cNvPicPr>
          <p:nvPr/>
        </p:nvPicPr>
        <p:blipFill>
          <a:blip r:embed="rId5"/>
          <a:srcRect l="28703" r="22039"/>
          <a:stretch/>
        </p:blipFill>
        <p:spPr>
          <a:xfrm>
            <a:off x="20" y="10"/>
            <a:ext cx="4504114" cy="6857990"/>
          </a:xfrm>
          <a:prstGeom prst="rect">
            <a:avLst/>
          </a:prstGeom>
        </p:spPr>
      </p:pic>
      <p:pic>
        <p:nvPicPr>
          <p:cNvPr id="6" name="intro">
            <a:hlinkClick r:id="" action="ppaction://media"/>
            <a:extLst>
              <a:ext uri="{FF2B5EF4-FFF2-40B4-BE49-F238E27FC236}">
                <a16:creationId xmlns:a16="http://schemas.microsoft.com/office/drawing/2014/main" id="{9AC32E68-8CC3-9C6C-359B-C9D46AEF06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84"/>
    </mc:Choice>
    <mc:Fallback>
      <p:transition spd="slow" advTm="1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par>
                          <p:cTn id="21" fill="hold">
                            <p:stCondLst>
                              <p:cond delay="2760"/>
                            </p:stCondLst>
                            <p:childTnLst>
                              <p:par>
                                <p:cTn id="22" presetID="1" presetClass="mediacall" presetSubtype="0" fill="hold" nodeType="afterEffect">
                                  <p:stCondLst>
                                    <p:cond delay="0"/>
                                  </p:stCondLst>
                                  <p:childTnLst>
                                    <p:cmd type="call" cmd="playFrom(0.0)">
                                      <p:cBhvr>
                                        <p:cTn id="23" dur="314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500" kern="1200">
                <a:solidFill>
                  <a:srgbClr val="FFFFFF"/>
                </a:solidFill>
                <a:latin typeface="+mj-lt"/>
                <a:ea typeface="+mj-ea"/>
                <a:cs typeface="+mj-cs"/>
              </a:rPr>
              <a:t>Actual vs Predicted PM2.5 Levels</a:t>
            </a:r>
          </a:p>
        </p:txBody>
      </p:sp>
      <p:pic>
        <p:nvPicPr>
          <p:cNvPr id="3" name="Picture 2" descr="actual_vs_predicted_pm25.png"/>
          <p:cNvPicPr>
            <a:picLocks noChangeAspect="1"/>
          </p:cNvPicPr>
          <p:nvPr/>
        </p:nvPicPr>
        <p:blipFill>
          <a:blip r:embed="rId5"/>
          <a:stretch>
            <a:fillRect/>
          </a:stretch>
        </p:blipFill>
        <p:spPr>
          <a:xfrm>
            <a:off x="3376821" y="1803207"/>
            <a:ext cx="5419311" cy="3251585"/>
          </a:xfrm>
          <a:prstGeom prst="rect">
            <a:avLst/>
          </a:prstGeom>
        </p:spPr>
      </p:pic>
      <p:pic>
        <p:nvPicPr>
          <p:cNvPr id="4" name="scatter">
            <a:hlinkClick r:id="" action="ppaction://media"/>
            <a:extLst>
              <a:ext uri="{FF2B5EF4-FFF2-40B4-BE49-F238E27FC236}">
                <a16:creationId xmlns:a16="http://schemas.microsoft.com/office/drawing/2014/main" id="{860AF85C-6B33-655B-EE97-13E268B155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521"/>
    </mc:Choice>
    <mc:Fallback>
      <p:transition spd="slow" advTm="29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5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rPr>
              <a:t>Challenges and Limitations</a:t>
            </a:r>
          </a:p>
        </p:txBody>
      </p:sp>
      <p:graphicFrame>
        <p:nvGraphicFramePr>
          <p:cNvPr id="5" name="Content Placeholder 2">
            <a:extLst>
              <a:ext uri="{FF2B5EF4-FFF2-40B4-BE49-F238E27FC236}">
                <a16:creationId xmlns:a16="http://schemas.microsoft.com/office/drawing/2014/main" id="{24F73559-4079-CCC9-5592-66400AB0952A}"/>
              </a:ext>
            </a:extLst>
          </p:cNvPr>
          <p:cNvGraphicFramePr>
            <a:graphicFrameLocks noGrp="1"/>
          </p:cNvGraphicFramePr>
          <p:nvPr>
            <p:ph idx="1"/>
            <p:extLst>
              <p:ext uri="{D42A27DB-BD31-4B8C-83A1-F6EECF244321}">
                <p14:modId xmlns:p14="http://schemas.microsoft.com/office/powerpoint/2010/main" val="3297845336"/>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limits">
            <a:hlinkClick r:id="" action="ppaction://media"/>
            <a:extLst>
              <a:ext uri="{FF2B5EF4-FFF2-40B4-BE49-F238E27FC236}">
                <a16:creationId xmlns:a16="http://schemas.microsoft.com/office/drawing/2014/main" id="{5F7E3694-AFF5-A16F-643D-6194FF2A9BC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778"/>
    </mc:Choice>
    <mc:Fallback>
      <p:transition spd="slow" advTm="43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Recommendations</a:t>
            </a:r>
          </a:p>
        </p:txBody>
      </p:sp>
      <p:graphicFrame>
        <p:nvGraphicFramePr>
          <p:cNvPr id="5" name="Content Placeholder 2">
            <a:extLst>
              <a:ext uri="{FF2B5EF4-FFF2-40B4-BE49-F238E27FC236}">
                <a16:creationId xmlns:a16="http://schemas.microsoft.com/office/drawing/2014/main" id="{62CA38E0-4479-E529-DFC6-0D616888C59C}"/>
              </a:ext>
            </a:extLst>
          </p:cNvPr>
          <p:cNvGraphicFramePr>
            <a:graphicFrameLocks noGrp="1"/>
          </p:cNvGraphicFramePr>
          <p:nvPr>
            <p:ph idx="1"/>
            <p:extLst>
              <p:ext uri="{D42A27DB-BD31-4B8C-83A1-F6EECF244321}">
                <p14:modId xmlns:p14="http://schemas.microsoft.com/office/powerpoint/2010/main" val="3665326917"/>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recomend">
            <a:hlinkClick r:id="" action="ppaction://media"/>
            <a:extLst>
              <a:ext uri="{FF2B5EF4-FFF2-40B4-BE49-F238E27FC236}">
                <a16:creationId xmlns:a16="http://schemas.microsoft.com/office/drawing/2014/main" id="{B7D1BEAF-CC0A-B27A-DA4B-6602740214F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033"/>
    </mc:Choice>
    <mc:Fallback>
      <p:transition spd="slow" advTm="43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2297" y="502020"/>
            <a:ext cx="3992787" cy="1642970"/>
          </a:xfrm>
        </p:spPr>
        <p:txBody>
          <a:bodyPr anchor="b">
            <a:normAutofit/>
          </a:bodyPr>
          <a:lstStyle/>
          <a:p>
            <a:r>
              <a:rPr lang="en-US" sz="3500"/>
              <a:t>Conclusion</a:t>
            </a:r>
          </a:p>
        </p:txBody>
      </p:sp>
      <p:sp>
        <p:nvSpPr>
          <p:cNvPr id="3" name="Content Placeholder 2"/>
          <p:cNvSpPr>
            <a:spLocks noGrp="1"/>
          </p:cNvSpPr>
          <p:nvPr>
            <p:ph idx="1"/>
          </p:nvPr>
        </p:nvSpPr>
        <p:spPr>
          <a:xfrm>
            <a:off x="858692" y="2405894"/>
            <a:ext cx="3986392" cy="3535083"/>
          </a:xfrm>
        </p:spPr>
        <p:txBody>
          <a:bodyPr anchor="t">
            <a:normAutofit/>
          </a:bodyPr>
          <a:lstStyle/>
          <a:p>
            <a:r>
              <a:rPr lang="en-US" sz="1700"/>
              <a:t>Geographic and administrative data are crucial for PM2.5 predictions.</a:t>
            </a:r>
          </a:p>
          <a:p>
            <a:r>
              <a:rPr lang="en-US" sz="1700"/>
              <a:t>The project demonstrates moderate predictive accuracy.</a:t>
            </a:r>
          </a:p>
          <a:p>
            <a:r>
              <a:rPr lang="en-US" sz="1700"/>
              <a:t>Future improvements can enhance applicability for public health.</a:t>
            </a:r>
          </a:p>
        </p:txBody>
      </p:sp>
      <p:sp>
        <p:nvSpPr>
          <p:cNvPr id="18" name="Rectangle 17">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5"/>
            <a:ext cx="306939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
            <a:ext cx="306939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22"/>
            <a:ext cx="3051501"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2499" y="-10"/>
            <a:ext cx="2708601"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Magnifying glass showing decling performance">
            <a:extLst>
              <a:ext uri="{FF2B5EF4-FFF2-40B4-BE49-F238E27FC236}">
                <a16:creationId xmlns:a16="http://schemas.microsoft.com/office/drawing/2014/main" id="{3A0AEB4A-BBB9-594E-B0DC-0AA6D10EB8B1}"/>
              </a:ext>
            </a:extLst>
          </p:cNvPr>
          <p:cNvPicPr>
            <a:picLocks noChangeAspect="1"/>
          </p:cNvPicPr>
          <p:nvPr/>
        </p:nvPicPr>
        <p:blipFill>
          <a:blip r:embed="rId5"/>
          <a:srcRect l="12443" r="43006" b="-2"/>
          <a:stretch/>
        </p:blipFill>
        <p:spPr>
          <a:xfrm>
            <a:off x="5306975" y="1101663"/>
            <a:ext cx="3127897" cy="4686566"/>
          </a:xfrm>
          <a:prstGeom prst="rect">
            <a:avLst/>
          </a:prstGeom>
        </p:spPr>
      </p:pic>
      <p:pic>
        <p:nvPicPr>
          <p:cNvPr id="4" name="conclusion">
            <a:hlinkClick r:id="" action="ppaction://media"/>
            <a:extLst>
              <a:ext uri="{FF2B5EF4-FFF2-40B4-BE49-F238E27FC236}">
                <a16:creationId xmlns:a16="http://schemas.microsoft.com/office/drawing/2014/main" id="{19988610-3EB6-3A9F-5852-6E20C316F2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8622"/>
    </mc:Choice>
    <mc:Fallback>
      <p:transition spd="slow" advTm="38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6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anchor="b">
            <a:normAutofit/>
          </a:bodyPr>
          <a:lstStyle/>
          <a:p>
            <a:r>
              <a:t>Business Problem</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F1A8C28-77C9-CFA7-D8DD-7C715B8BB3C8}"/>
              </a:ext>
            </a:extLst>
          </p:cNvPr>
          <p:cNvGraphicFramePr>
            <a:graphicFrameLocks noGrp="1"/>
          </p:cNvGraphicFramePr>
          <p:nvPr>
            <p:ph idx="1"/>
            <p:extLst>
              <p:ext uri="{D42A27DB-BD31-4B8C-83A1-F6EECF244321}">
                <p14:modId xmlns:p14="http://schemas.microsoft.com/office/powerpoint/2010/main" val="1354172737"/>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business problem">
            <a:hlinkClick r:id="" action="ppaction://media"/>
            <a:extLst>
              <a:ext uri="{FF2B5EF4-FFF2-40B4-BE49-F238E27FC236}">
                <a16:creationId xmlns:a16="http://schemas.microsoft.com/office/drawing/2014/main" id="{68105F5F-8ED8-B2ED-E193-CEFB3AD33A9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524"/>
    </mc:Choice>
    <mc:Fallback>
      <p:transition spd="slow" advTm="27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5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Background/History</a:t>
            </a:r>
          </a:p>
        </p:txBody>
      </p:sp>
      <p:graphicFrame>
        <p:nvGraphicFramePr>
          <p:cNvPr id="5" name="Content Placeholder 2">
            <a:extLst>
              <a:ext uri="{FF2B5EF4-FFF2-40B4-BE49-F238E27FC236}">
                <a16:creationId xmlns:a16="http://schemas.microsoft.com/office/drawing/2014/main" id="{0F98EE81-E2DF-8523-FB20-F0BBC005302D}"/>
              </a:ext>
            </a:extLst>
          </p:cNvPr>
          <p:cNvGraphicFramePr>
            <a:graphicFrameLocks noGrp="1"/>
          </p:cNvGraphicFramePr>
          <p:nvPr>
            <p:ph idx="1"/>
            <p:extLst>
              <p:ext uri="{D42A27DB-BD31-4B8C-83A1-F6EECF244321}">
                <p14:modId xmlns:p14="http://schemas.microsoft.com/office/powerpoint/2010/main" val="3090313972"/>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History">
            <a:hlinkClick r:id="" action="ppaction://media"/>
            <a:extLst>
              <a:ext uri="{FF2B5EF4-FFF2-40B4-BE49-F238E27FC236}">
                <a16:creationId xmlns:a16="http://schemas.microsoft.com/office/drawing/2014/main" id="{06C62C6A-0A4A-C854-F02F-89A3F9934B6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274"/>
    </mc:Choice>
    <mc:Fallback>
      <p:transition spd="slow" advTm="39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a:solidFill>
                  <a:srgbClr val="FFFFFF"/>
                </a:solidFill>
              </a:rPr>
              <a:t>Data Explanation</a:t>
            </a:r>
          </a:p>
        </p:txBody>
      </p:sp>
      <p:graphicFrame>
        <p:nvGraphicFramePr>
          <p:cNvPr id="5" name="Content Placeholder 2">
            <a:extLst>
              <a:ext uri="{FF2B5EF4-FFF2-40B4-BE49-F238E27FC236}">
                <a16:creationId xmlns:a16="http://schemas.microsoft.com/office/drawing/2014/main" id="{6D17271E-73C7-97E2-886D-74512C65E8AB}"/>
              </a:ext>
            </a:extLst>
          </p:cNvPr>
          <p:cNvGraphicFramePr>
            <a:graphicFrameLocks noGrp="1"/>
          </p:cNvGraphicFramePr>
          <p:nvPr>
            <p:ph idx="1"/>
            <p:extLst>
              <p:ext uri="{D42A27DB-BD31-4B8C-83A1-F6EECF244321}">
                <p14:modId xmlns:p14="http://schemas.microsoft.com/office/powerpoint/2010/main" val="1564711851"/>
              </p:ext>
            </p:extLst>
          </p:nvPr>
        </p:nvGraphicFramePr>
        <p:xfrm>
          <a:off x="483042" y="2615979"/>
          <a:ext cx="8195871" cy="36894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data">
            <a:hlinkClick r:id="" action="ppaction://media"/>
            <a:extLst>
              <a:ext uri="{FF2B5EF4-FFF2-40B4-BE49-F238E27FC236}">
                <a16:creationId xmlns:a16="http://schemas.microsoft.com/office/drawing/2014/main" id="{B2E9BAB0-59F4-1189-14B5-15C8CEAA1ED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108"/>
    </mc:Choice>
    <mc:Fallback>
      <p:transition spd="slow" advTm="40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1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pPr algn="l" defTabSz="914400">
              <a:lnSpc>
                <a:spcPct val="90000"/>
              </a:lnSpc>
            </a:pPr>
            <a:r>
              <a:rPr lang="en-US" sz="3200" kern="1200">
                <a:solidFill>
                  <a:srgbClr val="FFFFFF"/>
                </a:solidFill>
                <a:latin typeface="+mj-lt"/>
                <a:ea typeface="+mj-ea"/>
                <a:cs typeface="+mj-cs"/>
              </a:rPr>
              <a:t>Distribution of PM2.5 Levels</a:t>
            </a:r>
          </a:p>
        </p:txBody>
      </p:sp>
      <p:pic>
        <p:nvPicPr>
          <p:cNvPr id="3" name="Picture 2" descr="pm25_distribution.png"/>
          <p:cNvPicPr>
            <a:picLocks noChangeAspect="1"/>
          </p:cNvPicPr>
          <p:nvPr/>
        </p:nvPicPr>
        <p:blipFill>
          <a:blip r:embed="rId5"/>
          <a:stretch>
            <a:fillRect/>
          </a:stretch>
        </p:blipFill>
        <p:spPr>
          <a:xfrm>
            <a:off x="3376821" y="1803207"/>
            <a:ext cx="5419311" cy="3251585"/>
          </a:xfrm>
          <a:prstGeom prst="rect">
            <a:avLst/>
          </a:prstGeom>
        </p:spPr>
      </p:pic>
      <p:pic>
        <p:nvPicPr>
          <p:cNvPr id="4" name="histo">
            <a:hlinkClick r:id="" action="ppaction://media"/>
            <a:extLst>
              <a:ext uri="{FF2B5EF4-FFF2-40B4-BE49-F238E27FC236}">
                <a16:creationId xmlns:a16="http://schemas.microsoft.com/office/drawing/2014/main" id="{6105C3D5-D412-AAB9-9CDC-49C4AE7CEE3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501"/>
    </mc:Choice>
    <mc:Fallback>
      <p:transition spd="slow" advTm="26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5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Average PM2.5 Levels by State</a:t>
            </a:r>
          </a:p>
        </p:txBody>
      </p:sp>
      <p:pic>
        <p:nvPicPr>
          <p:cNvPr id="3" name="Picture 2" descr="pm25_state_avg.png"/>
          <p:cNvPicPr>
            <a:picLocks noChangeAspect="1"/>
          </p:cNvPicPr>
          <p:nvPr/>
        </p:nvPicPr>
        <p:blipFill>
          <a:blip r:embed="rId5"/>
          <a:stretch>
            <a:fillRect/>
          </a:stretch>
        </p:blipFill>
        <p:spPr>
          <a:xfrm>
            <a:off x="1237046" y="1966293"/>
            <a:ext cx="6669906" cy="4452160"/>
          </a:xfrm>
          <a:prstGeom prst="rect">
            <a:avLst/>
          </a:prstGeom>
        </p:spPr>
      </p:pic>
      <p:pic>
        <p:nvPicPr>
          <p:cNvPr id="4" name="bar chart">
            <a:hlinkClick r:id="" action="ppaction://media"/>
            <a:extLst>
              <a:ext uri="{FF2B5EF4-FFF2-40B4-BE49-F238E27FC236}">
                <a16:creationId xmlns:a16="http://schemas.microsoft.com/office/drawing/2014/main" id="{792A61CA-B0BD-A0EB-ADF7-868C19AD9F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735"/>
    </mc:Choice>
    <mc:Fallback>
      <p:transition spd="slow" advTm="29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Top 10 Counties with Highest PM2.5 Levels</a:t>
            </a:r>
          </a:p>
        </p:txBody>
      </p:sp>
      <p:pic>
        <p:nvPicPr>
          <p:cNvPr id="3" name="Picture 2" descr="pm25_top_counties.png"/>
          <p:cNvPicPr>
            <a:picLocks noChangeAspect="1"/>
          </p:cNvPicPr>
          <p:nvPr/>
        </p:nvPicPr>
        <p:blipFill>
          <a:blip r:embed="rId5"/>
          <a:stretch>
            <a:fillRect/>
          </a:stretch>
        </p:blipFill>
        <p:spPr>
          <a:xfrm>
            <a:off x="324168" y="2068457"/>
            <a:ext cx="8495662" cy="4247831"/>
          </a:xfrm>
          <a:prstGeom prst="rect">
            <a:avLst/>
          </a:prstGeom>
        </p:spPr>
      </p:pic>
      <p:pic>
        <p:nvPicPr>
          <p:cNvPr id="4" name="chart chart">
            <a:hlinkClick r:id="" action="ppaction://media"/>
            <a:extLst>
              <a:ext uri="{FF2B5EF4-FFF2-40B4-BE49-F238E27FC236}">
                <a16:creationId xmlns:a16="http://schemas.microsoft.com/office/drawing/2014/main" id="{9CFF9DE2-7A11-E176-6F43-6EA5A83042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754"/>
    </mc:Choice>
    <mc:Fallback>
      <p:transition spd="slow" advTm="31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rPr>
              <a:t>Modeling Approach</a:t>
            </a:r>
          </a:p>
        </p:txBody>
      </p:sp>
      <p:graphicFrame>
        <p:nvGraphicFramePr>
          <p:cNvPr id="5" name="Content Placeholder 2">
            <a:extLst>
              <a:ext uri="{FF2B5EF4-FFF2-40B4-BE49-F238E27FC236}">
                <a16:creationId xmlns:a16="http://schemas.microsoft.com/office/drawing/2014/main" id="{E44B1E84-5E51-0552-EEBC-82FD375A7C0D}"/>
              </a:ext>
            </a:extLst>
          </p:cNvPr>
          <p:cNvGraphicFramePr>
            <a:graphicFrameLocks noGrp="1"/>
          </p:cNvGraphicFramePr>
          <p:nvPr>
            <p:ph idx="1"/>
            <p:extLst>
              <p:ext uri="{D42A27DB-BD31-4B8C-83A1-F6EECF244321}">
                <p14:modId xmlns:p14="http://schemas.microsoft.com/office/powerpoint/2010/main" val="248837226"/>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modeling">
            <a:hlinkClick r:id="" action="ppaction://media"/>
            <a:extLst>
              <a:ext uri="{FF2B5EF4-FFF2-40B4-BE49-F238E27FC236}">
                <a16:creationId xmlns:a16="http://schemas.microsoft.com/office/drawing/2014/main" id="{593D18F1-683B-3D12-13AC-0A7CF3FC7C3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951"/>
    </mc:Choice>
    <mc:Fallback>
      <p:transition spd="slow" advTm="35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9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9143999"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642"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1"/>
            <a:ext cx="9144001"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4784" y="248038"/>
            <a:ext cx="5297791" cy="1159200"/>
          </a:xfrm>
        </p:spPr>
        <p:txBody>
          <a:bodyPr vert="horz" lIns="91440" tIns="45720" rIns="91440" bIns="45720" rtlCol="0" anchor="ctr">
            <a:normAutofit/>
          </a:bodyPr>
          <a:lstStyle/>
          <a:p>
            <a:pPr algn="l" defTabSz="914400">
              <a:lnSpc>
                <a:spcPct val="90000"/>
              </a:lnSpc>
            </a:pPr>
            <a:r>
              <a:rPr lang="en-US" sz="3500" kern="1200">
                <a:solidFill>
                  <a:srgbClr val="FFFFFF"/>
                </a:solidFill>
                <a:latin typeface="+mj-lt"/>
                <a:ea typeface="+mj-ea"/>
                <a:cs typeface="+mj-cs"/>
              </a:rPr>
              <a:t>Feature Importance</a:t>
            </a:r>
          </a:p>
        </p:txBody>
      </p:sp>
      <p:pic>
        <p:nvPicPr>
          <p:cNvPr id="3" name="Picture 2" descr="feature_importance_pm25.png"/>
          <p:cNvPicPr>
            <a:picLocks noChangeAspect="1"/>
          </p:cNvPicPr>
          <p:nvPr/>
        </p:nvPicPr>
        <p:blipFill>
          <a:blip r:embed="rId5"/>
          <a:stretch>
            <a:fillRect/>
          </a:stretch>
        </p:blipFill>
        <p:spPr>
          <a:xfrm>
            <a:off x="861864" y="1966293"/>
            <a:ext cx="7420269" cy="4452160"/>
          </a:xfrm>
          <a:prstGeom prst="rect">
            <a:avLst/>
          </a:prstGeom>
        </p:spPr>
      </p:pic>
      <p:pic>
        <p:nvPicPr>
          <p:cNvPr id="4" name="importance">
            <a:hlinkClick r:id="" action="ppaction://media"/>
            <a:extLst>
              <a:ext uri="{FF2B5EF4-FFF2-40B4-BE49-F238E27FC236}">
                <a16:creationId xmlns:a16="http://schemas.microsoft.com/office/drawing/2014/main" id="{9BC0DAE2-F5F9-1564-4C70-562F304C92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049"/>
    </mc:Choice>
    <mc:Fallback>
      <p:transition spd="slow" advTm="340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938</Words>
  <Application>Microsoft Office PowerPoint</Application>
  <PresentationFormat>On-screen Show (4:3)</PresentationFormat>
  <Paragraphs>67</Paragraphs>
  <Slides>13</Slides>
  <Notes>13</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Aptos</vt:lpstr>
      <vt:lpstr>Arial</vt:lpstr>
      <vt:lpstr>Calibri</vt:lpstr>
      <vt:lpstr>Office Theme</vt:lpstr>
      <vt:lpstr>Predicting AQI Levels</vt:lpstr>
      <vt:lpstr>Business Problem</vt:lpstr>
      <vt:lpstr>Background/History</vt:lpstr>
      <vt:lpstr>Data Explanation</vt:lpstr>
      <vt:lpstr>Distribution of PM2.5 Levels</vt:lpstr>
      <vt:lpstr>Average PM2.5 Levels by State</vt:lpstr>
      <vt:lpstr>Top 10 Counties with Highest PM2.5 Levels</vt:lpstr>
      <vt:lpstr>Modeling Approach</vt:lpstr>
      <vt:lpstr>Feature Importance</vt:lpstr>
      <vt:lpstr>Actual vs Predicted PM2.5 Levels</vt:lpstr>
      <vt:lpstr>Challenges and Limitations</vt:lpstr>
      <vt:lpstr>Recommendations</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Joseph</dc:creator>
  <cp:keywords/>
  <dc:description>generated using python-pptx</dc:description>
  <cp:lastModifiedBy>Joseph Damico</cp:lastModifiedBy>
  <cp:revision>4</cp:revision>
  <dcterms:created xsi:type="dcterms:W3CDTF">2013-01-27T09:14:16Z</dcterms:created>
  <dcterms:modified xsi:type="dcterms:W3CDTF">2024-12-22T21:40:40Z</dcterms:modified>
  <cp:category/>
</cp:coreProperties>
</file>